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  <p:sldMasterId id="2147483681" r:id="rId3"/>
  </p:sldMasterIdLst>
  <p:notesMasterIdLst>
    <p:notesMasterId r:id="rId17"/>
  </p:notesMasterIdLst>
  <p:sldIdLst>
    <p:sldId id="17253" r:id="rId4"/>
    <p:sldId id="17272" r:id="rId5"/>
    <p:sldId id="17261" r:id="rId6"/>
    <p:sldId id="17264" r:id="rId7"/>
    <p:sldId id="17265" r:id="rId8"/>
    <p:sldId id="17263" r:id="rId9"/>
    <p:sldId id="17262" r:id="rId10"/>
    <p:sldId id="17266" r:id="rId11"/>
    <p:sldId id="17267" r:id="rId12"/>
    <p:sldId id="17268" r:id="rId13"/>
    <p:sldId id="17269" r:id="rId14"/>
    <p:sldId id="17271" r:id="rId15"/>
    <p:sldId id="265" r:id="rId1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01327-62FE-4733-BB80-3A4EF2083C13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6719C-7BDF-4CFA-8EAD-EAB8A5F8A74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6642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3C8FF-C131-4EF5-97FC-315DE00995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4E92C0-B94B-4B66-9933-826A6693DC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3CF2A-5AE0-467E-A845-82D67EE2D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67907-D7D2-4662-952F-D86444367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63D0E-2157-4454-B6D3-497687BA3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3182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30296-C26A-41B3-B37F-0B5F0838E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2C2B8-5F52-4958-ACDE-6118EF3FA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31368-CA7B-4796-ACDE-82CD4E06E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2C5AD-ECFC-4351-976A-1679D19A0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0F3AF-B3CC-4399-883C-6D0AEB3F9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19497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A414E-F574-4A08-AF9A-E69D2C1EC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8448A-20AC-4A74-B1BB-92720322C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B4B3D-3705-4F5A-8811-E3AB426DA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A56FD-6BCB-489A-8A24-9EDD270CA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57471-5C5F-4AA1-B0E4-2AD71658B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802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E296-6E86-48FE-99C0-F0FBF2C7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3170E-0A89-492F-8AC1-568E8F2C30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4E06BC-543A-4F23-9904-A1E456F64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C0CF0-5885-4B18-A593-550C9BE03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41CD4-183C-4DC7-BDF4-DCCC700F5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968D0-360D-4DB8-B9E0-67EFE2F9A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0835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E7DDD-34BF-4FEA-871C-2F9E7027F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D5D3D-3A3C-4C8D-8678-AE37C0BDD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6AC62F-1AA0-4C22-BD5A-2F198F293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8ECB3D-EF18-48F9-9F19-5BB911A96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76A862-FEF2-4C21-B004-4ACFA3FA88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1F07D2-8D74-4CA6-AA7C-3D4982967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624F7-00EF-4A87-B8C8-76BB928D7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4B8A6E-66B3-4B1E-AFEE-CD766B2C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74983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C6737-68D3-415B-8178-A99C02DA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16F44-3886-4DD2-85D9-4A7866E1A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DC8AA2-C309-48FC-BD9A-5E3CA0652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11A4E-9CF9-4FEE-9F93-3FB0AFACC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951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A2FADD-A73C-466D-8D83-82471BCE8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53E5BC-E19E-4C3F-AB32-2F9B728F7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3D86A-AD56-4FFC-847A-7368E36BE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848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E368D-E458-4840-8175-0C11F1BC7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83164-E7DC-4A56-82E6-2B0BF15BC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E3766-0EE9-4955-ABAE-B9D44183C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96768-DBB2-4E92-AA4E-669F92703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CCA43E-AE09-4F4A-BC66-F74844F51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18FC49-B4E6-4E34-9656-2CB2D104D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7315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3D7DD-4D9D-4BAC-AF4B-613B7B0DF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D875DF-4B1B-46CD-8949-F8C92267EE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9C3C9-434B-474C-82B2-5AB0C93B81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887CCE-A413-467B-A663-01CA4779E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71513-9EF9-47C9-9915-1EC7DB793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C165C-C218-42DB-AC61-F09034B65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9139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ED21-C7A9-4A9C-A828-1716F2120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57BEF-E291-4E3B-8412-82EDCED68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6CF2F-EF5E-4465-99C7-F87B4D351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02D62-6FF2-4942-AF13-3C7AE6DAC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53B9F-6E7C-42C2-B3ED-76A1449F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5113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0D5668-710A-404A-ACC3-26FE4BE14C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2C39C2-2C00-46C9-995E-E3B624C6B5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33D6C-6410-48E9-8048-DAAB915C1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7B4E3-B449-440B-B40F-FB554546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27E3E-6AB7-4CC1-9BAE-C0FE7BD58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0211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6400-4190-4588-8291-CBDB653666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4FE3AF-BCFE-456B-9BB5-D90C649F3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CD98C-11DE-41A7-8280-81057A42B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B86E4-6638-4D04-8D6B-660324A55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F3EA1-46A7-45E9-8D93-AE5C61053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35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C17AF-6BA4-48D1-B6EE-93EB05D7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0FFF1-5750-42CA-B165-33610F5A2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8F067-2462-4831-903A-A202497C7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E66F6-2A90-4E70-80BA-20DE8D7F9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F314-D368-4717-8B6B-836620EFE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30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18D0-CA99-4ED9-A794-65D794EDD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3A911-987F-457A-8236-9C103B19F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BAF42-6925-44D5-A657-86BE413EB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D4575-44F9-48BB-8F48-C57785A20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ABE2F-BB07-4AF1-B080-66106DE43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33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64448-9D70-45FF-AEB7-974DA1A1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031CA-5707-4B5B-9830-E3F0A4F77D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5611B2-7181-4F01-AE67-5335969F3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A880D6-D196-4269-8AB2-A4F888FE0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E3B23-E7D8-46D2-B561-68BC705C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E7D25-72B6-4655-8B26-39EB9FEAF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88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4F51E-2918-4368-B1FB-F30960B6F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18C08-3AAF-4DB6-865F-80432EF2A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DDAA9-4CA5-41AE-865B-81475B733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058E00-D2B1-476F-9CC8-E7545BFA0A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A8212E-7667-4FFF-B79F-FDC3018BE3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0E430D-032D-463E-BD31-8CA00052B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4EE376-42FD-4076-AD2F-51091B75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3D865C-DDBA-4770-9FAB-06B60C03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96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74844-F756-42D0-9E90-2802452F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66B3B7-E8B4-43C0-A20D-FB8B533F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4BC5B-CC76-4AB7-960D-5C65BA219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D78ECD-AB4F-4E50-9FA3-3E6979298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52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22640-3B43-4E77-8B22-5B9827544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1D52A8-0ADA-40E9-BCFB-6F662DB0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1C9C5-DBCD-45E6-A4E8-E3E4D774A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89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806EC-DDB3-4B9A-9044-AF19BA4D2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30DE1-6D40-4A04-AB56-A1665171D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176B2-6827-4F53-A2C7-59E038F17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83ACC-5DF6-47CE-8820-A95061AF9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A601ED-67D9-423F-9D25-21AD21364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DEB26-4D57-449B-AEB2-56451FFC1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642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00A59-AAD2-412A-953A-D7681D367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C457E0-AA78-40AB-9E5E-B6D34EE7A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DE502-A65F-4922-80CE-13B5D639E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E5F24B-330A-4A46-AA86-7C56F6F4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BC0AB-B239-4370-A50E-6DCEE38C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A0E90-3DAC-4C51-9EE2-8E8B013B3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11260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36A9-82BB-471D-B0EE-127EFF832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6C7737-B3CB-430B-91E3-0425114A3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C893D-0D83-466A-99A8-A71430B20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CB683-61F1-49D4-950B-9A4B37E7E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15073-1B30-422D-B3B3-87CF8DE8A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360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F97569-46F1-442F-A065-BBDE44786C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C06E7-6001-41A3-8FE8-027EA2EF6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74FE1-E244-49D8-B52A-48A115B80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08B20-50F8-48D1-8C5A-A076A2477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7E95D-80D2-4B22-AB1C-24419A2CE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03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48C88-2B1E-4A4E-9B8C-914F3F0071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1FE5D1-BF31-4315-9826-0EC46428D8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A197F-1DE6-487F-B0E9-54077989E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F816E-99D9-4E9F-8482-EFB4FC5EC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153E6-1709-43E6-869C-73AA98944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6757946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DF1F6-51B6-4832-8490-DF1B65A8F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9D433-E70A-4D58-8DCD-01BC5F1CB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85BF9-C406-4BAD-8B4B-3DB67EA7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F80E0-C80B-4381-BD7D-C1BAE5A3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2F404-0BA6-4404-A717-A098BD514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796221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797A-424E-4A22-B2F1-E7360D532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2BD38-0AA5-42F5-ADB8-FB48ACFB3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31CAB-5A5C-4CDA-ACDB-DC76B982D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54844-C461-4965-A81F-A3D4D956B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250D0-8691-4EED-9809-535AA3B15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8370470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1AD46-0E6B-4ED7-8AD5-92D98AAB4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8C96B-109B-4D52-BF63-6DDBF72B7B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2ECBD-D09A-49CC-A3EF-2629BF5C42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14652-3704-4F8A-8F7B-14F750F61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39A319-717B-4724-9F94-A1E32E11D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58988-9AD4-4DAE-AD7A-EFEAC4BB5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445976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CAC09-01E6-4B24-BD46-F762E7BF9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F02423-8DF9-457C-A968-805440532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733AD5-9382-41C5-A2C6-FCA27B0AD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71EA43-0D60-45AA-B1FA-AE488C8398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EF7396-E45F-421A-A095-127A535E88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C09B8B-FB0F-4430-97D2-1C74D1D4D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705BF3-6F4D-431B-9234-7AB71F7A6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72D8DB-A36F-462C-B0F7-B11CA7AF7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21085883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955CC-4A89-4299-AC62-DBFAE3648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C88202-CDCF-436B-B282-244DCB800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ED82D3-83AB-4764-A0C8-485755AE0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4487B1-7B63-4B2A-823C-5CE2A7C12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67707501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A445EE-9E39-46C8-AB21-1E6E65D9C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05CF2-D5B1-476B-9CDB-57ABE44C8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9527E-B32B-4F9E-8005-8E65CCFC6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91600185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4B0AF-087D-4577-A1DC-ED1C84D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BD622-C7BA-43F9-B488-97634F97E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674FE-9FDD-4D86-B4A3-F63A4869A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7CE73E-C2B2-4094-8EEB-793B5A10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8DCF4-7BCD-4CE2-AF58-78CE3A0AB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8C6363-DDCE-44BD-8545-1DC4678C8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094011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2764D-6308-460D-AFB0-C32F85965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794CE8-8220-47C6-A7D7-712AC7BDB3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C1FFF-5A20-4D59-81BD-ECC9D3EB0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711A8-A6DB-4F63-A50A-785171B79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599AA-1358-4407-B7E7-1CF7E2A57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187B21-2E11-4E4C-A736-EA1CD7238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638676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07FA-7F20-4D0D-844B-C43D46B00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E91F06-720F-48E5-A0C3-A9E2EEA3D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6EBB0-C148-4B1D-82F0-8B17359E0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3C7E1-448A-41D8-AB9D-CEAAC0D78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CC477-F58E-4F02-B030-938E56123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635473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43CBC9-9710-45B3-91E4-4E25F619BF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28DC11-9CCF-4E16-A3CE-27B23C2C4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CA222-459E-4924-99D4-FBC5CE650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38036-FA3F-4C9C-B330-433740522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C3C6B-C744-4CDA-8AA3-6DE6BC22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326131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0E9B9D-EC4D-4D95-BBA9-DA0AF67EC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1DA5D-EF63-4DE7-BA70-E4A5C9143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5D1C1-D83E-455F-B54F-292DC8D1A8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DCDBC-D819-427B-9DD3-20DC9C360E69}" type="datetimeFigureOut">
              <a:rPr lang="id-ID" smtClean="0"/>
              <a:t>22/11/2021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21A82-489D-4235-9CE9-05EBD2578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19DC2-6B3B-4C58-BA21-00626CFA1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FAAD7-586B-4B8F-B418-1A0A0DBED2D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344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0EA7D5-EFFE-4111-8E3D-33769A612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42229-7E81-47D5-B6E5-093DC1495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015F4-B08E-4157-9015-C37B0A069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19A21-3DDD-4489-8CEE-9337E6F38F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A269F-2EC7-45B9-82A7-CCFE2779F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4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29D6DD-4303-45CA-BABF-6D3482F20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A4163-3ACA-411F-8CE9-17D7FCF7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F29DF-3CFF-46C4-A641-D5B687CDD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EC24D-30A5-4C98-AAE1-8A49E66EF032}" type="datetimeFigureOut">
              <a:rPr lang="en-ID" smtClean="0"/>
              <a:pPr/>
              <a:t>22/11/2021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55C95-AA00-45FD-BACD-03E3C95B55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A129A-93F4-4A1F-B758-0A7A7844C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5FB4-4D7F-4E4A-986C-940E7EC58C1A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338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582305" y="2374710"/>
            <a:ext cx="11027391" cy="1897039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solidFill>
                  <a:prstClr val="black"/>
                </a:solidFill>
                <a:latin typeface="Arial Rounded MT Bold" pitchFamily="34" charset="0"/>
              </a:rPr>
              <a:t>PENYIAPAN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solidFill>
                  <a:prstClr val="black"/>
                </a:solidFill>
                <a:latin typeface="Arial Rounded MT Bold" pitchFamily="34" charset="0"/>
              </a:rPr>
              <a:t>DAFTAR UNGGAHAN</a:t>
            </a:r>
            <a:r>
              <a:rPr lang="id-ID" sz="2800" dirty="0" smtClean="0">
                <a:solidFill>
                  <a:prstClr val="black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Arial Rounded MT Bold" pitchFamily="34" charset="0"/>
              </a:rPr>
              <a:t>AKREDITASI SEKOLAH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88358" y="4700600"/>
            <a:ext cx="7415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5B9BD5"/>
                </a:solidFill>
                <a:latin typeface="Goudy Old Style" panose="02020502050305020303" pitchFamily="18" charset="0"/>
              </a:rPr>
              <a:t>KEGIATAN BIMTEK </a:t>
            </a:r>
          </a:p>
          <a:p>
            <a:pPr algn="ctr"/>
            <a:r>
              <a:rPr lang="en-US" b="1" dirty="0" smtClean="0">
                <a:solidFill>
                  <a:srgbClr val="5B9BD5"/>
                </a:solidFill>
                <a:latin typeface="Goudy Old Style" panose="02020502050305020303" pitchFamily="18" charset="0"/>
              </a:rPr>
              <a:t>PERSIAPAN AKREDITASI SEKOLAH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190945" y="1279057"/>
            <a:ext cx="181011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5B9BD5"/>
                </a:solidFill>
                <a:latin typeface="Goudy Old Style" panose="02020502050305020303" pitchFamily="18" charset="0"/>
              </a:rPr>
              <a:t>PGRI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0684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4" name="arrow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735" y="30264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prstClr val="black"/>
                </a:solidFill>
                <a:latin typeface="Arial Rounded MT Bold" pitchFamily="34" charset="0"/>
              </a:rPr>
              <a:t>DOKUMEN YANG DIUNGGAH</a:t>
            </a:r>
            <a:r>
              <a:rPr lang="id-ID" sz="4000" dirty="0" smtClean="0">
                <a:solidFill>
                  <a:prstClr val="black"/>
                </a:solidFill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prstClr val="black"/>
                </a:solidFill>
                <a:latin typeface="Arial Rounded MT Bold" pitchFamily="34" charset="0"/>
              </a:rPr>
              <a:t>DALAM AKREDITASI </a:t>
            </a:r>
            <a:r>
              <a:rPr lang="en-US" sz="4000" dirty="0">
                <a:solidFill>
                  <a:prstClr val="black"/>
                </a:solidFill>
                <a:latin typeface="Arial Rounded MT Bold" pitchFamily="34" charset="0"/>
              </a:rPr>
              <a:t>SEKOLAH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4555698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962153"/>
              </p:ext>
            </p:extLst>
          </p:nvPr>
        </p:nvGraphicFramePr>
        <p:xfrm>
          <a:off x="849077" y="738456"/>
          <a:ext cx="10970930" cy="55941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787">
                  <a:extLst>
                    <a:ext uri="{9D8B030D-6E8A-4147-A177-3AD203B41FA5}">
                      <a16:colId xmlns:a16="http://schemas.microsoft.com/office/drawing/2014/main" val="2845618626"/>
                    </a:ext>
                  </a:extLst>
                </a:gridCol>
                <a:gridCol w="9122659">
                  <a:extLst>
                    <a:ext uri="{9D8B030D-6E8A-4147-A177-3AD203B41FA5}">
                      <a16:colId xmlns:a16="http://schemas.microsoft.com/office/drawing/2014/main" val="1952095473"/>
                    </a:ext>
                  </a:extLst>
                </a:gridCol>
                <a:gridCol w="1389484">
                  <a:extLst>
                    <a:ext uri="{9D8B030D-6E8A-4147-A177-3AD203B41FA5}">
                      <a16:colId xmlns:a16="http://schemas.microsoft.com/office/drawing/2014/main" val="1957283655"/>
                    </a:ext>
                  </a:extLst>
                </a:gridCol>
              </a:tblGrid>
              <a:tr h="7550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No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Dokumen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Butir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48926722"/>
                  </a:ext>
                </a:extLst>
              </a:tr>
              <a:tr h="832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Tata </a:t>
                      </a:r>
                      <a:r>
                        <a:rPr lang="en-US" sz="2400" dirty="0" err="1">
                          <a:effectLst/>
                        </a:rPr>
                        <a:t>tertib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penegakannya</a:t>
                      </a:r>
                      <a:r>
                        <a:rPr lang="en-US" sz="2400" dirty="0">
                          <a:effectLst/>
                        </a:rPr>
                        <a:t> yang </a:t>
                      </a:r>
                      <a:r>
                        <a:rPr lang="en-US" sz="2400" dirty="0" err="1">
                          <a:effectLst/>
                        </a:rPr>
                        <a:t>mencakup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hak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kewajiban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penghargaan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sanksi</a:t>
                      </a:r>
                      <a:r>
                        <a:rPr lang="en-US" sz="2400" dirty="0">
                          <a:effectLst/>
                        </a:rPr>
                        <a:t> (</a:t>
                      </a:r>
                      <a:r>
                        <a:rPr lang="en-US" sz="2400" dirty="0" err="1">
                          <a:effectLst/>
                        </a:rPr>
                        <a:t>antara</a:t>
                      </a:r>
                      <a:r>
                        <a:rPr lang="en-US" sz="2400" dirty="0">
                          <a:effectLst/>
                        </a:rPr>
                        <a:t> lain </a:t>
                      </a:r>
                      <a:r>
                        <a:rPr lang="en-US" sz="2400" dirty="0" err="1">
                          <a:effectLst/>
                        </a:rPr>
                        <a:t>sistem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poin</a:t>
                      </a:r>
                      <a:r>
                        <a:rPr lang="en-US" sz="2400" dirty="0">
                          <a:effectLst/>
                        </a:rPr>
                        <a:t>);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1, 3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908328710"/>
                  </a:ext>
                </a:extLst>
              </a:tr>
              <a:tr h="7550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Jadwal kegiatan keagamaan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447722622"/>
                  </a:ext>
                </a:extLst>
              </a:tr>
              <a:tr h="832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Bukti dan/atau laporan kegiatan ekstrakurikuler dalam bentuk: foto/video kegiatan, undangan kegiatan, sertifikat keikutsertaan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819492409"/>
                  </a:ext>
                </a:extLst>
              </a:tr>
              <a:tr h="832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Bukti dan/atau laporan kegiatan OSIS dalam bentuk: foto/video kegiatan, undangan kegiatan, sertifikat keikutsertaan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454279126"/>
                  </a:ext>
                </a:extLst>
              </a:tr>
              <a:tr h="832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Bukti dan/atau laporan kegiatan dengan pihak luar dalam bentuk: foto/video kegiatan, undangan kegiatan, sertifikat keikutsertaan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519703608"/>
                  </a:ext>
                </a:extLst>
              </a:tr>
              <a:tr h="7550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Laporan prestasi siswa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7, 8, 9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730134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989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8" name="arrow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532463"/>
              </p:ext>
            </p:extLst>
          </p:nvPr>
        </p:nvGraphicFramePr>
        <p:xfrm>
          <a:off x="1081088" y="887104"/>
          <a:ext cx="10396678" cy="5260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290">
                  <a:extLst>
                    <a:ext uri="{9D8B030D-6E8A-4147-A177-3AD203B41FA5}">
                      <a16:colId xmlns:a16="http://schemas.microsoft.com/office/drawing/2014/main" val="236002024"/>
                    </a:ext>
                  </a:extLst>
                </a:gridCol>
                <a:gridCol w="8614329">
                  <a:extLst>
                    <a:ext uri="{9D8B030D-6E8A-4147-A177-3AD203B41FA5}">
                      <a16:colId xmlns:a16="http://schemas.microsoft.com/office/drawing/2014/main" val="3121718221"/>
                    </a:ext>
                  </a:extLst>
                </a:gridCol>
                <a:gridCol w="1312059">
                  <a:extLst>
                    <a:ext uri="{9D8B030D-6E8A-4147-A177-3AD203B41FA5}">
                      <a16:colId xmlns:a16="http://schemas.microsoft.com/office/drawing/2014/main" val="1141906727"/>
                    </a:ext>
                  </a:extLst>
                </a:gridCol>
              </a:tblGrid>
              <a:tr h="7547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</a:rPr>
                        <a:t>No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Dokumen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Butir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16093870"/>
                  </a:ext>
                </a:extLst>
              </a:tr>
              <a:tr h="7547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Bukti keikutsertaan dalam kegiatan lomba yang terkait dengan minat dan bakat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8, 9, 16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306461249"/>
                  </a:ext>
                </a:extLst>
              </a:tr>
              <a:tr h="7547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Data nilai ujian sekolah/madrasah dalam 3 (tiga) tahun terakhir.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089092799"/>
                  </a:ext>
                </a:extLst>
              </a:tr>
              <a:tr h="7547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Laporan hasil tracer study tentang kepuasan pemangku kepentingan.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410392318"/>
                  </a:ext>
                </a:extLst>
              </a:tr>
              <a:tr h="21945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Rencana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Pembelajaran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Pembelajaran</a:t>
                      </a:r>
                      <a:r>
                        <a:rPr lang="en-US" sz="2400" dirty="0">
                          <a:effectLst/>
                        </a:rPr>
                        <a:t> (RPP):</a:t>
                      </a:r>
                    </a:p>
                    <a:p>
                      <a:pPr marL="342900" lvl="0" indent="-247650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Wingdings" panose="05000000000000000000" pitchFamily="2" charset="2"/>
                        <a:buChar char="v"/>
                        <a:tabLst>
                          <a:tab pos="457200" algn="l"/>
                        </a:tabLst>
                      </a:pPr>
                      <a:r>
                        <a:rPr lang="en-US" sz="2400" dirty="0" err="1">
                          <a:effectLst/>
                        </a:rPr>
                        <a:t>Jenjang</a:t>
                      </a:r>
                      <a:r>
                        <a:rPr lang="en-US" sz="2400" dirty="0">
                          <a:effectLst/>
                        </a:rPr>
                        <a:t> SD: </a:t>
                      </a:r>
                      <a:r>
                        <a:rPr lang="en-US" sz="2400" dirty="0" err="1">
                          <a:effectLst/>
                        </a:rPr>
                        <a:t>tematik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tahun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berjalan</a:t>
                      </a:r>
                      <a:r>
                        <a:rPr lang="en-US" sz="2400" dirty="0">
                          <a:effectLst/>
                        </a:rPr>
                        <a:t> (</a:t>
                      </a:r>
                      <a:r>
                        <a:rPr lang="en-US" sz="2400" dirty="0" err="1">
                          <a:effectLst/>
                        </a:rPr>
                        <a:t>diwakili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oleh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kelas</a:t>
                      </a:r>
                      <a:r>
                        <a:rPr lang="en-US" sz="2400" dirty="0">
                          <a:effectLst/>
                        </a:rPr>
                        <a:t> 1, 4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6)</a:t>
                      </a:r>
                    </a:p>
                    <a:p>
                      <a:pPr marL="342900" lvl="0" indent="-247650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Wingdings" panose="05000000000000000000" pitchFamily="2" charset="2"/>
                        <a:buChar char="v"/>
                        <a:tabLst>
                          <a:tab pos="457200" algn="l"/>
                        </a:tabLst>
                      </a:pPr>
                      <a:r>
                        <a:rPr lang="en-US" sz="2400" dirty="0" err="1">
                          <a:effectLst/>
                        </a:rPr>
                        <a:t>Jenjang</a:t>
                      </a:r>
                      <a:r>
                        <a:rPr lang="en-US" sz="2400" dirty="0">
                          <a:effectLst/>
                        </a:rPr>
                        <a:t> SMP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SMA: </a:t>
                      </a:r>
                      <a:r>
                        <a:rPr lang="en-US" sz="2400" dirty="0" err="1">
                          <a:effectLst/>
                        </a:rPr>
                        <a:t>tahun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berjalan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mapel</a:t>
                      </a:r>
                      <a:r>
                        <a:rPr lang="en-US" sz="2400" dirty="0">
                          <a:effectLst/>
                        </a:rPr>
                        <a:t> Bahasa Indonesia, </a:t>
                      </a:r>
                      <a:r>
                        <a:rPr lang="en-US" sz="2400" dirty="0" err="1">
                          <a:effectLst/>
                        </a:rPr>
                        <a:t>Matematika</a:t>
                      </a:r>
                      <a:r>
                        <a:rPr lang="en-US" sz="2400" dirty="0">
                          <a:effectLst/>
                        </a:rPr>
                        <a:t>, Bahasa </a:t>
                      </a:r>
                      <a:r>
                        <a:rPr lang="en-US" sz="2400" dirty="0" err="1">
                          <a:effectLst/>
                        </a:rPr>
                        <a:t>Inggris</a:t>
                      </a:r>
                      <a:r>
                        <a:rPr lang="en-US" sz="2400" dirty="0">
                          <a:effectLst/>
                        </a:rPr>
                        <a:t>, IPA, IPS (</a:t>
                      </a:r>
                      <a:r>
                        <a:rPr lang="en-US" sz="2400" dirty="0" err="1">
                          <a:effectLst/>
                        </a:rPr>
                        <a:t>diwakili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oleh</a:t>
                      </a:r>
                      <a:r>
                        <a:rPr lang="en-US" sz="2400" dirty="0">
                          <a:effectLst/>
                        </a:rPr>
                        <a:t> 3 </a:t>
                      </a:r>
                      <a:r>
                        <a:rPr lang="en-US" sz="2400" dirty="0" err="1">
                          <a:effectLst/>
                        </a:rPr>
                        <a:t>tingkat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solidFill>
                          <a:srgbClr val="21252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12, 13, 18, 19, 22, 29, SD-K1, SLB-K4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082391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307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919014"/>
              </p:ext>
            </p:extLst>
          </p:nvPr>
        </p:nvGraphicFramePr>
        <p:xfrm>
          <a:off x="1094736" y="696037"/>
          <a:ext cx="10142380" cy="55014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787">
                  <a:extLst>
                    <a:ext uri="{9D8B030D-6E8A-4147-A177-3AD203B41FA5}">
                      <a16:colId xmlns:a16="http://schemas.microsoft.com/office/drawing/2014/main" val="3693800684"/>
                    </a:ext>
                  </a:extLst>
                </a:gridCol>
                <a:gridCol w="8403626">
                  <a:extLst>
                    <a:ext uri="{9D8B030D-6E8A-4147-A177-3AD203B41FA5}">
                      <a16:colId xmlns:a16="http://schemas.microsoft.com/office/drawing/2014/main" val="1379703899"/>
                    </a:ext>
                  </a:extLst>
                </a:gridCol>
                <a:gridCol w="1279967">
                  <a:extLst>
                    <a:ext uri="{9D8B030D-6E8A-4147-A177-3AD203B41FA5}">
                      <a16:colId xmlns:a16="http://schemas.microsoft.com/office/drawing/2014/main" val="3719071083"/>
                    </a:ext>
                  </a:extLst>
                </a:gridCol>
              </a:tblGrid>
              <a:tr h="7830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No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Dokumen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Butir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04028856"/>
                  </a:ext>
                </a:extLst>
              </a:tr>
              <a:tr h="7830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Kisi-kisi soal dan instrumen penilaian (formatif dan sumatif) (SD: 4, 5, 6. SMP &amp; SMA mapel sama dengan RPP)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834064987"/>
                  </a:ext>
                </a:extLst>
              </a:tr>
              <a:tr h="1530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Analisis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Pencapaian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Kompetensi</a:t>
                      </a:r>
                      <a:r>
                        <a:rPr lang="en-US" sz="2400" dirty="0">
                          <a:effectLst/>
                        </a:rPr>
                        <a:t> (</a:t>
                      </a:r>
                      <a:r>
                        <a:rPr lang="en-US" sz="2400" dirty="0" err="1">
                          <a:effectLst/>
                        </a:rPr>
                        <a:t>tahun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berjalan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sampel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dari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mata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pelajaran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Matematika</a:t>
                      </a:r>
                      <a:r>
                        <a:rPr lang="en-US" sz="2400" dirty="0">
                          <a:effectLst/>
                        </a:rPr>
                        <a:t>, Bahasa Indonesia,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PPKn</a:t>
                      </a:r>
                      <a:r>
                        <a:rPr lang="en-US" sz="2400" dirty="0">
                          <a:effectLst/>
                        </a:rPr>
                        <a:t>) (</a:t>
                      </a:r>
                      <a:r>
                        <a:rPr lang="en-US" sz="2400" dirty="0" err="1">
                          <a:effectLst/>
                        </a:rPr>
                        <a:t>sampel</a:t>
                      </a:r>
                      <a:r>
                        <a:rPr lang="en-US" sz="2400" dirty="0">
                          <a:effectLst/>
                        </a:rPr>
                        <a:t> SD </a:t>
                      </a:r>
                      <a:r>
                        <a:rPr lang="en-US" sz="2400" dirty="0" err="1">
                          <a:effectLst/>
                        </a:rPr>
                        <a:t>kelas</a:t>
                      </a:r>
                      <a:r>
                        <a:rPr lang="en-US" sz="2400" dirty="0">
                          <a:effectLst/>
                        </a:rPr>
                        <a:t> 1, 4, 6. SMP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SMA </a:t>
                      </a:r>
                      <a:r>
                        <a:rPr lang="en-US" sz="2400" dirty="0" err="1">
                          <a:effectLst/>
                        </a:rPr>
                        <a:t>semua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tingkat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617548310"/>
                  </a:ext>
                </a:extLst>
              </a:tr>
              <a:tr h="7830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Jadwal remidial dan pengayaan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396653475"/>
                  </a:ext>
                </a:extLst>
              </a:tr>
              <a:tr h="7830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Rencana Kegiatan dan Anggaran Sekolah (RKAS) (1 tahun)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16, 23, 25, 28, 35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98371372"/>
                  </a:ext>
                </a:extLst>
              </a:tr>
              <a:tr h="7830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Rencana  Kerja Sekolah (RKS) 4 tahun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16, 23, 25, 28, 35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220567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77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7967365"/>
              </p:ext>
            </p:extLst>
          </p:nvPr>
        </p:nvGraphicFramePr>
        <p:xfrm>
          <a:off x="1081088" y="723328"/>
          <a:ext cx="10142380" cy="59680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787">
                  <a:extLst>
                    <a:ext uri="{9D8B030D-6E8A-4147-A177-3AD203B41FA5}">
                      <a16:colId xmlns:a16="http://schemas.microsoft.com/office/drawing/2014/main" val="440570761"/>
                    </a:ext>
                  </a:extLst>
                </a:gridCol>
                <a:gridCol w="8403626">
                  <a:extLst>
                    <a:ext uri="{9D8B030D-6E8A-4147-A177-3AD203B41FA5}">
                      <a16:colId xmlns:a16="http://schemas.microsoft.com/office/drawing/2014/main" val="212623669"/>
                    </a:ext>
                  </a:extLst>
                </a:gridCol>
                <a:gridCol w="1279967">
                  <a:extLst>
                    <a:ext uri="{9D8B030D-6E8A-4147-A177-3AD203B41FA5}">
                      <a16:colId xmlns:a16="http://schemas.microsoft.com/office/drawing/2014/main" val="231030753"/>
                    </a:ext>
                  </a:extLst>
                </a:gridCol>
              </a:tblGrid>
              <a:tr h="766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No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Dokumen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Butir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97504211"/>
                  </a:ext>
                </a:extLst>
              </a:tr>
              <a:tr h="766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Daftar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penggunaan</a:t>
                      </a:r>
                      <a:r>
                        <a:rPr lang="en-US" sz="2400" dirty="0">
                          <a:effectLst/>
                        </a:rPr>
                        <a:t>  </a:t>
                      </a:r>
                      <a:r>
                        <a:rPr lang="en-US" sz="2400" dirty="0" err="1">
                          <a:effectLst/>
                        </a:rPr>
                        <a:t>sarana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prasarana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sebagai</a:t>
                      </a:r>
                      <a:r>
                        <a:rPr lang="en-US" sz="2400" dirty="0">
                          <a:effectLst/>
                        </a:rPr>
                        <a:t> media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sumber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belajar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528906546"/>
                  </a:ext>
                </a:extLst>
              </a:tr>
              <a:tr h="766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Laporan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evaluasi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refleksi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diri</a:t>
                      </a:r>
                      <a:r>
                        <a:rPr lang="en-US" sz="2400" dirty="0">
                          <a:effectLst/>
                        </a:rPr>
                        <a:t> (</a:t>
                      </a:r>
                      <a:r>
                        <a:rPr lang="en-US" sz="2400" dirty="0" err="1">
                          <a:effectLst/>
                        </a:rPr>
                        <a:t>sampel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laporan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evaluasi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diri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dari</a:t>
                      </a:r>
                      <a:r>
                        <a:rPr lang="en-US" sz="2400" dirty="0">
                          <a:effectLst/>
                        </a:rPr>
                        <a:t> 3 orang guru </a:t>
                      </a:r>
                      <a:r>
                        <a:rPr lang="en-US" sz="2400" dirty="0" err="1">
                          <a:effectLst/>
                        </a:rPr>
                        <a:t>dengan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mapel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berbeda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766802375"/>
                  </a:ext>
                </a:extLst>
              </a:tr>
              <a:tr h="766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Laporan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umpan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balik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dari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siswa</a:t>
                      </a:r>
                      <a:r>
                        <a:rPr lang="en-US" sz="2400" dirty="0">
                          <a:effectLst/>
                        </a:rPr>
                        <a:t> (3 orang guru </a:t>
                      </a:r>
                      <a:r>
                        <a:rPr lang="en-US" sz="2400" dirty="0" err="1">
                          <a:effectLst/>
                        </a:rPr>
                        <a:t>dengan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mapel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berbeda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998745580"/>
                  </a:ext>
                </a:extLst>
              </a:tr>
              <a:tr h="766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Laporan umpan balik dari teman sejawat (3 orang guru dengan mapel berbeda)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931009938"/>
                  </a:ext>
                </a:extLst>
              </a:tr>
              <a:tr h="766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Bukti daftar hadir/foto/bahan paparan kegiatan diseminasi hasil evaluasi dan refleksi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293012669"/>
                  </a:ext>
                </a:extLst>
              </a:tr>
              <a:tr h="766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Laporan kegiatan pengembangan profesi guru: undangan, surat tugas, daftar hadir, materi paparan, foto kegiatan, laporan kegiatan.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055269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307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305535"/>
              </p:ext>
            </p:extLst>
          </p:nvPr>
        </p:nvGraphicFramePr>
        <p:xfrm>
          <a:off x="1135679" y="545910"/>
          <a:ext cx="10142380" cy="60106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787">
                  <a:extLst>
                    <a:ext uri="{9D8B030D-6E8A-4147-A177-3AD203B41FA5}">
                      <a16:colId xmlns:a16="http://schemas.microsoft.com/office/drawing/2014/main" val="1424022120"/>
                    </a:ext>
                  </a:extLst>
                </a:gridCol>
                <a:gridCol w="8403626">
                  <a:extLst>
                    <a:ext uri="{9D8B030D-6E8A-4147-A177-3AD203B41FA5}">
                      <a16:colId xmlns:a16="http://schemas.microsoft.com/office/drawing/2014/main" val="3073368104"/>
                    </a:ext>
                  </a:extLst>
                </a:gridCol>
                <a:gridCol w="1279967">
                  <a:extLst>
                    <a:ext uri="{9D8B030D-6E8A-4147-A177-3AD203B41FA5}">
                      <a16:colId xmlns:a16="http://schemas.microsoft.com/office/drawing/2014/main" val="3608905250"/>
                    </a:ext>
                  </a:extLst>
                </a:gridCol>
              </a:tblGrid>
              <a:tr h="8586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No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Dokumen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Butir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4859439"/>
                  </a:ext>
                </a:extLst>
              </a:tr>
              <a:tr h="12881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Dokumen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kegiatan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diseminasi</a:t>
                      </a:r>
                      <a:r>
                        <a:rPr lang="en-US" sz="2400" dirty="0">
                          <a:effectLst/>
                        </a:rPr>
                        <a:t>  </a:t>
                      </a:r>
                      <a:r>
                        <a:rPr lang="en-US" sz="2400" dirty="0" err="1">
                          <a:effectLst/>
                        </a:rPr>
                        <a:t>hasil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pengembangan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profesi</a:t>
                      </a:r>
                      <a:r>
                        <a:rPr lang="en-US" sz="2400" dirty="0">
                          <a:effectLst/>
                        </a:rPr>
                        <a:t> guru: </a:t>
                      </a:r>
                      <a:r>
                        <a:rPr lang="en-US" sz="2400" dirty="0" err="1">
                          <a:effectLst/>
                        </a:rPr>
                        <a:t>makalah</a:t>
                      </a:r>
                      <a:r>
                        <a:rPr lang="en-US" sz="2400" dirty="0">
                          <a:effectLst/>
                        </a:rPr>
                        <a:t>, video, </a:t>
                      </a:r>
                      <a:r>
                        <a:rPr lang="en-US" sz="2400" dirty="0" err="1">
                          <a:effectLst/>
                        </a:rPr>
                        <a:t>buku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karya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ilmiah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jurnal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paparan</a:t>
                      </a:r>
                      <a:r>
                        <a:rPr lang="en-US" sz="2400" dirty="0">
                          <a:effectLst/>
                        </a:rPr>
                        <a:t> (PPT), </a:t>
                      </a:r>
                      <a:r>
                        <a:rPr lang="en-US" sz="2400" dirty="0" err="1">
                          <a:effectLst/>
                        </a:rPr>
                        <a:t>artikel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panduan</a:t>
                      </a:r>
                      <a:r>
                        <a:rPr lang="en-US" sz="2400" dirty="0">
                          <a:effectLst/>
                        </a:rPr>
                        <a:t>.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799893424"/>
                  </a:ext>
                </a:extLst>
              </a:tr>
              <a:tr h="4292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Daftar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hadir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rapat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pengembangan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visi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misi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59740728"/>
                  </a:ext>
                </a:extLst>
              </a:tr>
              <a:tr h="8586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Foto, leaflet, pamflet, brosur, video kegiatan sosialisasi visi misi (daftar hadir, jika ada)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201320755"/>
                  </a:ext>
                </a:extLst>
              </a:tr>
              <a:tr h="4292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 laporan kegiatan yang merupakan implementasi visi misi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384298852"/>
                  </a:ext>
                </a:extLst>
              </a:tr>
              <a:tr h="8586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Dokumen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hasil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evaluasi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tahunan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pencapaian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visi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misi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tujuan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rencana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sekolah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669648617"/>
                  </a:ext>
                </a:extLst>
              </a:tr>
              <a:tr h="4292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rekomendasi dari hasil evaluasi (notulen rapat)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530401694"/>
                  </a:ext>
                </a:extLst>
              </a:tr>
              <a:tr h="8586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visi misi versi sebelumnya dan versi setelah perbaikan berdasarkan rekomendasi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23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936981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17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8" name="arrow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07860"/>
              </p:ext>
            </p:extLst>
          </p:nvPr>
        </p:nvGraphicFramePr>
        <p:xfrm>
          <a:off x="1094736" y="573203"/>
          <a:ext cx="10219258" cy="57849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2265">
                  <a:extLst>
                    <a:ext uri="{9D8B030D-6E8A-4147-A177-3AD203B41FA5}">
                      <a16:colId xmlns:a16="http://schemas.microsoft.com/office/drawing/2014/main" val="1086811469"/>
                    </a:ext>
                  </a:extLst>
                </a:gridCol>
                <a:gridCol w="8467324">
                  <a:extLst>
                    <a:ext uri="{9D8B030D-6E8A-4147-A177-3AD203B41FA5}">
                      <a16:colId xmlns:a16="http://schemas.microsoft.com/office/drawing/2014/main" val="440529237"/>
                    </a:ext>
                  </a:extLst>
                </a:gridCol>
                <a:gridCol w="1289669">
                  <a:extLst>
                    <a:ext uri="{9D8B030D-6E8A-4147-A177-3AD203B41FA5}">
                      <a16:colId xmlns:a16="http://schemas.microsoft.com/office/drawing/2014/main" val="2332775029"/>
                    </a:ext>
                  </a:extLst>
                </a:gridCol>
              </a:tblGrid>
              <a:tr h="5868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>
                          <a:effectLst/>
                        </a:rPr>
                        <a:t>No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>
                          <a:effectLst/>
                        </a:rPr>
                        <a:t>Dokumen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>
                          <a:effectLst/>
                        </a:rPr>
                        <a:t>Butir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02723836"/>
                  </a:ext>
                </a:extLst>
              </a:tr>
              <a:tr h="4351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29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effectLst/>
                        </a:rPr>
                        <a:t>Jadwal</a:t>
                      </a:r>
                      <a:r>
                        <a:rPr lang="en-US" sz="2200" dirty="0">
                          <a:effectLst/>
                        </a:rPr>
                        <a:t> supervisi </a:t>
                      </a:r>
                      <a:r>
                        <a:rPr lang="en-US" sz="2200" dirty="0" err="1">
                          <a:effectLst/>
                        </a:rPr>
                        <a:t>kepala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sekolah</a:t>
                      </a:r>
                      <a:r>
                        <a:rPr lang="en-US" sz="2200" dirty="0">
                          <a:effectLst/>
                        </a:rPr>
                        <a:t>/wakil </a:t>
                      </a:r>
                      <a:r>
                        <a:rPr lang="en-US" sz="2200" dirty="0" err="1">
                          <a:effectLst/>
                        </a:rPr>
                        <a:t>kepala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sekolah</a:t>
                      </a:r>
                      <a:r>
                        <a:rPr lang="en-US" sz="2200" dirty="0">
                          <a:effectLst/>
                        </a:rPr>
                        <a:t> (3 </a:t>
                      </a:r>
                      <a:r>
                        <a:rPr lang="en-US" sz="2200" dirty="0" err="1">
                          <a:effectLst/>
                        </a:rPr>
                        <a:t>tahun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terakhir</a:t>
                      </a:r>
                      <a:r>
                        <a:rPr lang="en-US" sz="2200" dirty="0">
                          <a:effectLst/>
                        </a:rPr>
                        <a:t>)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24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931890727"/>
                  </a:ext>
                </a:extLst>
              </a:tr>
              <a:tr h="17288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30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effectLst/>
                        </a:rPr>
                        <a:t>Dokumen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hasil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observasi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kepala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sekolah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terhadap</a:t>
                      </a:r>
                      <a:r>
                        <a:rPr lang="en-US" sz="2200" dirty="0">
                          <a:effectLst/>
                        </a:rPr>
                        <a:t> guru di </a:t>
                      </a:r>
                      <a:r>
                        <a:rPr lang="en-US" sz="2200" dirty="0" err="1">
                          <a:effectLst/>
                        </a:rPr>
                        <a:t>kelas</a:t>
                      </a:r>
                      <a:r>
                        <a:rPr lang="en-US" sz="2200" dirty="0">
                          <a:effectLst/>
                        </a:rPr>
                        <a:t> 3 (</a:t>
                      </a:r>
                      <a:r>
                        <a:rPr lang="en-US" sz="2200" dirty="0" err="1">
                          <a:effectLst/>
                        </a:rPr>
                        <a:t>tiga</a:t>
                      </a:r>
                      <a:r>
                        <a:rPr lang="en-US" sz="2200" dirty="0">
                          <a:effectLst/>
                        </a:rPr>
                        <a:t>) </a:t>
                      </a:r>
                      <a:r>
                        <a:rPr lang="en-US" sz="2200" dirty="0" err="1">
                          <a:effectLst/>
                        </a:rPr>
                        <a:t>tahun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terakhir</a:t>
                      </a:r>
                      <a:r>
                        <a:rPr lang="en-US" sz="2200" dirty="0">
                          <a:effectLst/>
                        </a:rPr>
                        <a:t>: </a:t>
                      </a:r>
                      <a:r>
                        <a:rPr lang="en-US" sz="2200" dirty="0" err="1">
                          <a:effectLst/>
                        </a:rPr>
                        <a:t>lembar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observasi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atau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catatan</a:t>
                      </a:r>
                      <a:r>
                        <a:rPr lang="en-US" sz="2200" dirty="0">
                          <a:effectLst/>
                        </a:rPr>
                        <a:t> lain (</a:t>
                      </a:r>
                      <a:r>
                        <a:rPr lang="en-US" sz="2200" dirty="0" err="1">
                          <a:effectLst/>
                        </a:rPr>
                        <a:t>kualitatif</a:t>
                      </a:r>
                      <a:r>
                        <a:rPr lang="en-US" sz="2200" dirty="0">
                          <a:effectLst/>
                        </a:rPr>
                        <a:t>) (</a:t>
                      </a:r>
                      <a:r>
                        <a:rPr lang="en-US" sz="2200" dirty="0" err="1">
                          <a:effectLst/>
                        </a:rPr>
                        <a:t>diwakili</a:t>
                      </a:r>
                      <a:r>
                        <a:rPr lang="en-US" sz="2200" dirty="0">
                          <a:effectLst/>
                        </a:rPr>
                        <a:t> guru </a:t>
                      </a:r>
                      <a:r>
                        <a:rPr lang="en-US" sz="2200" dirty="0" err="1">
                          <a:effectLst/>
                        </a:rPr>
                        <a:t>kelas</a:t>
                      </a:r>
                      <a:r>
                        <a:rPr lang="en-US" sz="2200" dirty="0">
                          <a:effectLst/>
                        </a:rPr>
                        <a:t> 2, 3, </a:t>
                      </a:r>
                      <a:r>
                        <a:rPr lang="en-US" sz="2200" dirty="0" err="1">
                          <a:effectLst/>
                        </a:rPr>
                        <a:t>dan</a:t>
                      </a:r>
                      <a:r>
                        <a:rPr lang="en-US" sz="2200" dirty="0">
                          <a:effectLst/>
                        </a:rPr>
                        <a:t> 5 SD) (SMP </a:t>
                      </a:r>
                      <a:r>
                        <a:rPr lang="en-US" sz="2200" dirty="0" err="1">
                          <a:effectLst/>
                        </a:rPr>
                        <a:t>dan</a:t>
                      </a:r>
                      <a:r>
                        <a:rPr lang="en-US" sz="2200" dirty="0">
                          <a:effectLst/>
                        </a:rPr>
                        <a:t> SMA </a:t>
                      </a:r>
                      <a:r>
                        <a:rPr lang="en-US" sz="2200" dirty="0" err="1">
                          <a:effectLst/>
                        </a:rPr>
                        <a:t>mapel</a:t>
                      </a:r>
                      <a:r>
                        <a:rPr lang="en-US" sz="2200" dirty="0">
                          <a:effectLst/>
                        </a:rPr>
                        <a:t> IPA [</a:t>
                      </a:r>
                      <a:r>
                        <a:rPr lang="en-US" sz="2200" dirty="0" err="1">
                          <a:effectLst/>
                        </a:rPr>
                        <a:t>salah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satu</a:t>
                      </a:r>
                      <a:r>
                        <a:rPr lang="en-US" sz="2200" dirty="0">
                          <a:effectLst/>
                        </a:rPr>
                        <a:t>], IPS [</a:t>
                      </a:r>
                      <a:r>
                        <a:rPr lang="en-US" sz="2200" dirty="0" err="1">
                          <a:effectLst/>
                        </a:rPr>
                        <a:t>salah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satu</a:t>
                      </a:r>
                      <a:r>
                        <a:rPr lang="en-US" sz="2200" dirty="0">
                          <a:effectLst/>
                        </a:rPr>
                        <a:t>], </a:t>
                      </a:r>
                      <a:r>
                        <a:rPr lang="en-US" sz="2200" dirty="0" err="1">
                          <a:effectLst/>
                        </a:rPr>
                        <a:t>matematika</a:t>
                      </a:r>
                      <a:r>
                        <a:rPr lang="en-US" sz="2200" dirty="0">
                          <a:effectLst/>
                        </a:rPr>
                        <a:t>, </a:t>
                      </a:r>
                      <a:r>
                        <a:rPr lang="en-US" sz="2200" dirty="0" err="1">
                          <a:effectLst/>
                        </a:rPr>
                        <a:t>bahasa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inggris</a:t>
                      </a:r>
                      <a:r>
                        <a:rPr lang="en-US" sz="2200" dirty="0">
                          <a:effectLst/>
                        </a:rPr>
                        <a:t>, </a:t>
                      </a:r>
                      <a:r>
                        <a:rPr lang="en-US" sz="2200" dirty="0" err="1">
                          <a:effectLst/>
                        </a:rPr>
                        <a:t>bahasa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indonesia</a:t>
                      </a:r>
                      <a:r>
                        <a:rPr lang="en-US" sz="2200" dirty="0">
                          <a:effectLst/>
                        </a:rPr>
                        <a:t>, </a:t>
                      </a:r>
                      <a:r>
                        <a:rPr lang="en-US" sz="2200" dirty="0" err="1">
                          <a:effectLst/>
                        </a:rPr>
                        <a:t>PKn</a:t>
                      </a:r>
                      <a:r>
                        <a:rPr lang="en-US" sz="2200" dirty="0">
                          <a:effectLst/>
                        </a:rPr>
                        <a:t>)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24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043056882"/>
                  </a:ext>
                </a:extLst>
              </a:tr>
              <a:tr h="4351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31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Daftar hadir rapat RKS/RKAS dan notulen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25, 28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869455314"/>
                  </a:ext>
                </a:extLst>
              </a:tr>
              <a:tr h="866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32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Laporan kegiatan pelaksanaan program yang melibatkan warga sekolah dan pemangku kepentingan, bisa berupa: video dan/atau foto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25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832564208"/>
                  </a:ext>
                </a:extLst>
              </a:tr>
              <a:tr h="866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33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Laporan kegiatan pelaksanaan program kreatif dan inovatif berupa: video dan/atau foto hasil karya guru/siswa, karya ilmiah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5, 25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779520669"/>
                  </a:ext>
                </a:extLst>
              </a:tr>
              <a:tr h="866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34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Dokumen kerja sama sekolah/madrasah dengan orang tua siswa dengan masyarakat sekitar (notulen rapat, daftar hadir rapat, foto, atau video)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26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106627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611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976295"/>
              </p:ext>
            </p:extLst>
          </p:nvPr>
        </p:nvGraphicFramePr>
        <p:xfrm>
          <a:off x="1067440" y="720174"/>
          <a:ext cx="10142380" cy="58055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787">
                  <a:extLst>
                    <a:ext uri="{9D8B030D-6E8A-4147-A177-3AD203B41FA5}">
                      <a16:colId xmlns:a16="http://schemas.microsoft.com/office/drawing/2014/main" val="4128287719"/>
                    </a:ext>
                  </a:extLst>
                </a:gridCol>
                <a:gridCol w="8403626">
                  <a:extLst>
                    <a:ext uri="{9D8B030D-6E8A-4147-A177-3AD203B41FA5}">
                      <a16:colId xmlns:a16="http://schemas.microsoft.com/office/drawing/2014/main" val="3690105412"/>
                    </a:ext>
                  </a:extLst>
                </a:gridCol>
                <a:gridCol w="1279967">
                  <a:extLst>
                    <a:ext uri="{9D8B030D-6E8A-4147-A177-3AD203B41FA5}">
                      <a16:colId xmlns:a16="http://schemas.microsoft.com/office/drawing/2014/main" val="3723361179"/>
                    </a:ext>
                  </a:extLst>
                </a:gridCol>
              </a:tblGrid>
              <a:tr h="6036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No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Dokumen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Butir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77331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Dokumen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pelaksanaan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kegiatan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kebersihan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sekolah</a:t>
                      </a:r>
                      <a:r>
                        <a:rPr lang="en-US" sz="2400" dirty="0">
                          <a:effectLst/>
                        </a:rPr>
                        <a:t>/madrasah, </a:t>
                      </a:r>
                      <a:r>
                        <a:rPr lang="en-US" sz="2400" dirty="0" err="1">
                          <a:effectLst/>
                        </a:rPr>
                        <a:t>misalnya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dokumen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pembagian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tugas</a:t>
                      </a:r>
                      <a:r>
                        <a:rPr lang="en-US" sz="2400" dirty="0">
                          <a:effectLst/>
                        </a:rPr>
                        <a:t> di </a:t>
                      </a:r>
                      <a:r>
                        <a:rPr lang="en-US" sz="2400" dirty="0" err="1">
                          <a:effectLst/>
                        </a:rPr>
                        <a:t>bidang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kebersihan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jadwal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kebersihan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dokumentasi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kegiatan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278799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Notulen raker/pertemuan penyusunan kurikulum sekolah/madrasah, daftar hadir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3988411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Dokumen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raker</a:t>
                      </a:r>
                      <a:r>
                        <a:rPr lang="en-US" sz="2400" dirty="0">
                          <a:effectLst/>
                        </a:rPr>
                        <a:t>/</a:t>
                      </a:r>
                      <a:r>
                        <a:rPr lang="en-US" sz="2400" dirty="0" err="1">
                          <a:effectLst/>
                        </a:rPr>
                        <a:t>rapat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evaluasi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kurikulum</a:t>
                      </a:r>
                      <a:r>
                        <a:rPr lang="en-US" sz="2400" dirty="0">
                          <a:effectLst/>
                        </a:rPr>
                        <a:t> yang </a:t>
                      </a:r>
                      <a:r>
                        <a:rPr lang="en-US" sz="2400" dirty="0" err="1">
                          <a:effectLst/>
                        </a:rPr>
                        <a:t>berisi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rekomendasi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perbaikan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hasil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evaluasi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762800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Rekap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nilai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tahun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kedua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untuk</a:t>
                      </a:r>
                      <a:r>
                        <a:rPr lang="en-US" sz="2400" dirty="0">
                          <a:effectLst/>
                        </a:rPr>
                        <a:t> SMP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SMA, </a:t>
                      </a:r>
                      <a:r>
                        <a:rPr lang="en-US" sz="2400" dirty="0" err="1">
                          <a:effectLst/>
                        </a:rPr>
                        <a:t>tahun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kelima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untuk</a:t>
                      </a:r>
                      <a:r>
                        <a:rPr lang="en-US" sz="2400" dirty="0">
                          <a:effectLst/>
                        </a:rPr>
                        <a:t> SD (</a:t>
                      </a:r>
                      <a:r>
                        <a:rPr lang="en-US" sz="2400" dirty="0" err="1">
                          <a:effectLst/>
                        </a:rPr>
                        <a:t>diwakili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oleh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mapel</a:t>
                      </a:r>
                      <a:r>
                        <a:rPr lang="en-US" sz="2400" dirty="0">
                          <a:effectLst/>
                        </a:rPr>
                        <a:t> yang </a:t>
                      </a:r>
                      <a:r>
                        <a:rPr lang="en-US" sz="2400" dirty="0" err="1">
                          <a:effectLst/>
                        </a:rPr>
                        <a:t>mengalami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peningkatan</a:t>
                      </a:r>
                      <a:r>
                        <a:rPr lang="en-US" sz="2400" dirty="0">
                          <a:effectLst/>
                        </a:rPr>
                        <a:t>, 4 </a:t>
                      </a:r>
                      <a:r>
                        <a:rPr lang="en-US" sz="2400" dirty="0" err="1">
                          <a:effectLst/>
                        </a:rPr>
                        <a:t>tahun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terakhir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29, SLB-K2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8002165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Panduan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atau</a:t>
                      </a:r>
                      <a:r>
                        <a:rPr lang="en-US" sz="2400" dirty="0">
                          <a:effectLst/>
                        </a:rPr>
                        <a:t> SOP </a:t>
                      </a:r>
                      <a:r>
                        <a:rPr lang="en-US" sz="2400" dirty="0" err="1">
                          <a:effectLst/>
                        </a:rPr>
                        <a:t>pelaksanaan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tugas</a:t>
                      </a:r>
                      <a:r>
                        <a:rPr lang="en-US" sz="2400" dirty="0">
                          <a:effectLst/>
                        </a:rPr>
                        <a:t> guru/</a:t>
                      </a:r>
                      <a:r>
                        <a:rPr lang="en-US" sz="2400" dirty="0" err="1">
                          <a:effectLst/>
                        </a:rPr>
                        <a:t>tenaga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kependidikan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3156912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Jadwal mengajar guru, penugasan lain yang dibebankan kepada guru dan pembagian tugas tenaga kependidikan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976468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735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891151"/>
              </p:ext>
            </p:extLst>
          </p:nvPr>
        </p:nvGraphicFramePr>
        <p:xfrm>
          <a:off x="1108384" y="1052348"/>
          <a:ext cx="10142380" cy="46677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787">
                  <a:extLst>
                    <a:ext uri="{9D8B030D-6E8A-4147-A177-3AD203B41FA5}">
                      <a16:colId xmlns:a16="http://schemas.microsoft.com/office/drawing/2014/main" val="1047994572"/>
                    </a:ext>
                  </a:extLst>
                </a:gridCol>
                <a:gridCol w="8403626">
                  <a:extLst>
                    <a:ext uri="{9D8B030D-6E8A-4147-A177-3AD203B41FA5}">
                      <a16:colId xmlns:a16="http://schemas.microsoft.com/office/drawing/2014/main" val="411998917"/>
                    </a:ext>
                  </a:extLst>
                </a:gridCol>
                <a:gridCol w="1279967">
                  <a:extLst>
                    <a:ext uri="{9D8B030D-6E8A-4147-A177-3AD203B41FA5}">
                      <a16:colId xmlns:a16="http://schemas.microsoft.com/office/drawing/2014/main" val="857538531"/>
                    </a:ext>
                  </a:extLst>
                </a:gridCol>
              </a:tblGrid>
              <a:tr h="6399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No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Dokumen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Butir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90939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penilaian kinerja guru berupa format penilaian kinerja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9871355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Hasil penilaian kinerja guru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2098101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penilaian kinerja tenaga kependidikan berupa format penilaian kinerja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181529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Hasil penilaian kinerja tenaga kependidikan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8112018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Bukti penghargaan/ sanksi, seperti: piagam, sertifikat, foto, video, surat peringatan, SK, surat teguran, buku/catatan pelanggaran, dsb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764665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Panduan/SOP pengelolaan sarana dan prasarana (data inventaris sarana dan prasarana, mulai dari perencanaan sampai penghapusan)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31, SMK-K8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95799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000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208873"/>
              </p:ext>
            </p:extLst>
          </p:nvPr>
        </p:nvGraphicFramePr>
        <p:xfrm>
          <a:off x="985553" y="1388154"/>
          <a:ext cx="10145077" cy="4309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787">
                  <a:extLst>
                    <a:ext uri="{9D8B030D-6E8A-4147-A177-3AD203B41FA5}">
                      <a16:colId xmlns:a16="http://schemas.microsoft.com/office/drawing/2014/main" val="140968454"/>
                    </a:ext>
                  </a:extLst>
                </a:gridCol>
                <a:gridCol w="8338185">
                  <a:extLst>
                    <a:ext uri="{9D8B030D-6E8A-4147-A177-3AD203B41FA5}">
                      <a16:colId xmlns:a16="http://schemas.microsoft.com/office/drawing/2014/main" val="2602961317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val="3111925716"/>
                    </a:ext>
                  </a:extLst>
                </a:gridCol>
                <a:gridCol w="100330">
                  <a:extLst>
                    <a:ext uri="{9D8B030D-6E8A-4147-A177-3AD203B41FA5}">
                      <a16:colId xmlns:a16="http://schemas.microsoft.com/office/drawing/2014/main" val="192043769"/>
                    </a:ext>
                  </a:extLst>
                </a:gridCol>
              </a:tblGrid>
              <a:tr h="6726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No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Dokumen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Butir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448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rapat penyusunan RAPBS, berupa: daftar hadir, notulen rapat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2916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RAPBS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406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Laporan keuangan 1 tahun terakhir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2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Hasil catatan audit internal atau eksternal 3 tahun terakhir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701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program/kegiatan ekstrakurikuler, berupa: foto dan/atau video, laporan kegiatan, jadwal kegiatan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96259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Surat tugas pembina dan tim lomba/kompetisi siswa, undangan keikutsertaan, foto, sertifikat keikutsertaan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92937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975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283071"/>
              </p:ext>
            </p:extLst>
          </p:nvPr>
        </p:nvGraphicFramePr>
        <p:xfrm>
          <a:off x="1026496" y="845472"/>
          <a:ext cx="10145077" cy="51295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787">
                  <a:extLst>
                    <a:ext uri="{9D8B030D-6E8A-4147-A177-3AD203B41FA5}">
                      <a16:colId xmlns:a16="http://schemas.microsoft.com/office/drawing/2014/main" val="2955573545"/>
                    </a:ext>
                  </a:extLst>
                </a:gridCol>
                <a:gridCol w="8338185">
                  <a:extLst>
                    <a:ext uri="{9D8B030D-6E8A-4147-A177-3AD203B41FA5}">
                      <a16:colId xmlns:a16="http://schemas.microsoft.com/office/drawing/2014/main" val="2181722160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val="1470696335"/>
                    </a:ext>
                  </a:extLst>
                </a:gridCol>
                <a:gridCol w="100330">
                  <a:extLst>
                    <a:ext uri="{9D8B030D-6E8A-4147-A177-3AD203B41FA5}">
                      <a16:colId xmlns:a16="http://schemas.microsoft.com/office/drawing/2014/main" val="1907534342"/>
                    </a:ext>
                  </a:extLst>
                </a:gridCol>
              </a:tblGrid>
              <a:tr h="7103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No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Dokumen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Butir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5710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Sertifikat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prestasi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foto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piagam</a:t>
                      </a:r>
                      <a:r>
                        <a:rPr lang="en-US" sz="2400" dirty="0">
                          <a:effectLst/>
                        </a:rPr>
                        <a:t>/</a:t>
                      </a:r>
                      <a:r>
                        <a:rPr lang="en-US" sz="2400" dirty="0" err="1">
                          <a:effectLst/>
                        </a:rPr>
                        <a:t>piala</a:t>
                      </a:r>
                      <a:r>
                        <a:rPr lang="en-US" sz="2400" dirty="0">
                          <a:effectLst/>
                        </a:rPr>
                        <a:t>/</a:t>
                      </a:r>
                      <a:r>
                        <a:rPr lang="en-US" sz="2400" dirty="0" err="1">
                          <a:effectLst/>
                        </a:rPr>
                        <a:t>medali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6, 33, SLB-K1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2476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program layanan BK dalam bidang: pengembangan pribadi, sosial, akademik, dan pendidikan lanjut/karir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94592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laporan layanan BK bidang: pengembangan pribadi, sosial, akademik, dan pendidikan lanjut/karir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07419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RKA-S/M tahun sebelumnya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550196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Dokumen evaluasi diri sekolah/madrasah tahun sebelumnya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0466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Laporan hasil karya dan prestasi terkait keterampilan berkomunikasi yang efektif secara lisan maupun tertulis dalam bentuk: video/medsos siswa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44991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0293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"/>
          <p:cNvSpPr txBox="1">
            <a:spLocks noGrp="1"/>
          </p:cNvSpPr>
          <p:nvPr>
            <p:ph type="ctrTitle"/>
          </p:nvPr>
        </p:nvSpPr>
        <p:spPr>
          <a:xfrm>
            <a:off x="-138339" y="2717091"/>
            <a:ext cx="7543800" cy="9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ancing Script"/>
              <a:buNone/>
            </a:pPr>
            <a:r>
              <a:rPr lang="en-US" sz="6600" b="1">
                <a:latin typeface="Dancing Script"/>
                <a:ea typeface="Dancing Script"/>
                <a:cs typeface="Dancing Script"/>
                <a:sym typeface="Dancing Script"/>
              </a:rPr>
              <a:t>Terima kasih</a:t>
            </a:r>
            <a:endParaRPr sz="6600" b="1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pic>
        <p:nvPicPr>
          <p:cNvPr id="215" name="Google Shape;215;p10" descr="https://o.remove.bg/downloads/ade425e8-16e4-4cf7-bdc6-eb04d7ee5808/image-removebg-preview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5461" y="1197456"/>
            <a:ext cx="4955268" cy="4955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  <p:sndAc>
          <p:stSnd>
            <p:snd r:embed="rId3" name="arrow.wav"/>
          </p:stSnd>
        </p:sndAc>
      </p:transition>
    </mc:Choice>
    <mc:Fallback xmlns="">
      <p:transition spd="slow">
        <p:circle/>
        <p:sndAc>
          <p:stSnd>
            <p:snd r:embed="rId5" name="arrow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1024</Words>
  <Application>Microsoft Office PowerPoint</Application>
  <PresentationFormat>Widescreen</PresentationFormat>
  <Paragraphs>221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Arial Rounded MT Bold</vt:lpstr>
      <vt:lpstr>Calibri</vt:lpstr>
      <vt:lpstr>Calibri Light</vt:lpstr>
      <vt:lpstr>Dancing Script</vt:lpstr>
      <vt:lpstr>Goudy Old Style</vt:lpstr>
      <vt:lpstr>Times New Roman</vt:lpstr>
      <vt:lpstr>Wingdings</vt:lpstr>
      <vt:lpstr>Office Theme</vt:lpstr>
      <vt:lpstr>1_Office Theme</vt:lpstr>
      <vt:lpstr>2_Office Theme</vt:lpstr>
      <vt:lpstr>PowerPoint Presentation</vt:lpstr>
      <vt:lpstr>DOKUMEN YANG DIUNGGAH DALAM AKREDITASI SEKOLAH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18</cp:revision>
  <dcterms:created xsi:type="dcterms:W3CDTF">2021-05-21T21:11:43Z</dcterms:created>
  <dcterms:modified xsi:type="dcterms:W3CDTF">2021-11-22T09:53:28Z</dcterms:modified>
</cp:coreProperties>
</file>