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68" r:id="rId15"/>
    <p:sldId id="269" r:id="rId16"/>
    <p:sldId id="270" r:id="rId17"/>
    <p:sldId id="273" r:id="rId18"/>
  </p:sldIdLst>
  <p:sldSz cx="12192000" cy="6858000"/>
  <p:notesSz cx="6669088" cy="9926638"/>
  <p:embeddedFontLst>
    <p:embeddedFont>
      <p:font typeface="Arial Black" panose="020B0A04020102020204" pitchFamily="3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Dancing Script" panose="020B0604020202020204" charset="0"/>
      <p:regular r:id="rId26"/>
      <p:bold r:id="rId27"/>
    </p:embeddedFont>
    <p:embeddedFont>
      <p:font typeface="Rockwell" panose="02060603020205020403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YysGbEkvv/RKyNRiBxvwrBxeO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9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8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3:notes"/>
          <p:cNvSpPr txBox="1">
            <a:spLocks noGrp="1"/>
          </p:cNvSpPr>
          <p:nvPr>
            <p:ph type="sldNum" idx="12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2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5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Catatan Asesor merupakan tim validasi</a:t>
            </a:r>
            <a:endParaRPr/>
          </a:p>
        </p:txBody>
      </p:sp>
      <p:sp>
        <p:nvSpPr>
          <p:cNvPr id="355" name="Google Shape;35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3" name="Google Shape;38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1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2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5:notes"/>
          <p:cNvSpPr txBox="1"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5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5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 txBox="1">
            <a:spLocks noGrp="1"/>
          </p:cNvSpPr>
          <p:nvPr>
            <p:ph type="title"/>
          </p:nvPr>
        </p:nvSpPr>
        <p:spPr>
          <a:xfrm rot="5400000">
            <a:off x="7285037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kuG2Q9Ol2q5e84t6z_shHLUGmAPevJga/view?usp=sharing" TargetMode="External"/><Relationship Id="rId2" Type="http://schemas.openxmlformats.org/officeDocument/2006/relationships/hyperlink" Target="https://drive.google.com/file/d/1FW1Q8T0Sz3wcfVIjGWtTFLI9MgAKsjlc/view?usp=shar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ir4dA06kAAfhZ0H8cnt0C9QvPSaq8yz0/view?usp=shar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ansm.kemdikbud.go.id/simulasi202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 txBox="1">
            <a:spLocks noGrp="1"/>
          </p:cNvSpPr>
          <p:nvPr>
            <p:ph type="ctrTitle"/>
          </p:nvPr>
        </p:nvSpPr>
        <p:spPr>
          <a:xfrm>
            <a:off x="0" y="3415956"/>
            <a:ext cx="12192000" cy="12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4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APLIKASI SISPENA-S/M 2020</a:t>
            </a:r>
            <a:endParaRPr sz="48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-52550" y="3423981"/>
            <a:ext cx="12192000" cy="12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APLIKASI SISPENA-S/M 2020</a:t>
            </a:r>
            <a:endParaRPr sz="48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956035" y="2641129"/>
            <a:ext cx="5754416" cy="12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SESI 4</a:t>
            </a:r>
            <a:endParaRPr sz="4800" b="1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913997" y="2650659"/>
            <a:ext cx="5754416" cy="12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rPr lang="en-US" sz="48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SESI 9</a:t>
            </a:r>
            <a:endParaRPr sz="4800" b="1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8"/>
          <p:cNvSpPr txBox="1">
            <a:spLocks noGrp="1"/>
          </p:cNvSpPr>
          <p:nvPr>
            <p:ph type="title"/>
          </p:nvPr>
        </p:nvSpPr>
        <p:spPr>
          <a:xfrm>
            <a:off x="522972" y="0"/>
            <a:ext cx="10972800" cy="822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b="1" dirty="0">
                <a:solidFill>
                  <a:schemeClr val="lt1"/>
                </a:solidFill>
              </a:rPr>
              <a:t>SKENARIO PEMBELAJARAN (5 JP)</a:t>
            </a:r>
            <a:endParaRPr dirty="0"/>
          </a:p>
        </p:txBody>
      </p:sp>
      <p:grpSp>
        <p:nvGrpSpPr>
          <p:cNvPr id="93" name="Google Shape;93;p38"/>
          <p:cNvGrpSpPr/>
          <p:nvPr/>
        </p:nvGrpSpPr>
        <p:grpSpPr>
          <a:xfrm>
            <a:off x="2132812" y="1091032"/>
            <a:ext cx="7625562" cy="5083708"/>
            <a:chOff x="1609840" y="3637"/>
            <a:chExt cx="7625562" cy="5083708"/>
          </a:xfrm>
        </p:grpSpPr>
        <p:sp>
          <p:nvSpPr>
            <p:cNvPr id="94" name="Google Shape;94;p38"/>
            <p:cNvSpPr/>
            <p:nvPr/>
          </p:nvSpPr>
          <p:spPr>
            <a:xfrm>
              <a:off x="1609840" y="3637"/>
              <a:ext cx="3177317" cy="1906390"/>
            </a:xfrm>
            <a:prstGeom prst="roundRect">
              <a:avLst>
                <a:gd name="adj" fmla="val 10000"/>
              </a:avLst>
            </a:prstGeom>
            <a:solidFill>
              <a:srgbClr val="00206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8"/>
            <p:cNvSpPr txBox="1"/>
            <p:nvPr/>
          </p:nvSpPr>
          <p:spPr>
            <a:xfrm>
              <a:off x="1665676" y="59473"/>
              <a:ext cx="3065645" cy="179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Paparan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Aplikasi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Sispena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-SM (45 ‘)</a:t>
              </a:r>
              <a:endParaRPr dirty="0"/>
            </a:p>
          </p:txBody>
        </p:sp>
        <p:sp>
          <p:nvSpPr>
            <p:cNvPr id="96" name="Google Shape;96;p38"/>
            <p:cNvSpPr/>
            <p:nvPr/>
          </p:nvSpPr>
          <p:spPr>
            <a:xfrm>
              <a:off x="5066762" y="562845"/>
              <a:ext cx="673591" cy="78797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8"/>
            <p:cNvSpPr txBox="1"/>
            <p:nvPr/>
          </p:nvSpPr>
          <p:spPr>
            <a:xfrm>
              <a:off x="5066762" y="720440"/>
              <a:ext cx="471514" cy="4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8"/>
            <p:cNvSpPr/>
            <p:nvPr/>
          </p:nvSpPr>
          <p:spPr>
            <a:xfrm>
              <a:off x="6058085" y="3637"/>
              <a:ext cx="3177317" cy="1906390"/>
            </a:xfrm>
            <a:prstGeom prst="roundRect">
              <a:avLst>
                <a:gd name="adj" fmla="val 10000"/>
              </a:avLst>
            </a:prstGeom>
            <a:solidFill>
              <a:srgbClr val="00206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8"/>
            <p:cNvSpPr txBox="1"/>
            <p:nvPr/>
          </p:nvSpPr>
          <p:spPr>
            <a:xfrm>
              <a:off x="6113921" y="59473"/>
              <a:ext cx="3065645" cy="179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Demo </a:t>
              </a: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Sispena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-S/M 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Melalui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Video (35 ‘)</a:t>
              </a:r>
              <a:endParaRPr dirty="0"/>
            </a:p>
          </p:txBody>
        </p:sp>
        <p:sp>
          <p:nvSpPr>
            <p:cNvPr id="100" name="Google Shape;100;p38"/>
            <p:cNvSpPr/>
            <p:nvPr/>
          </p:nvSpPr>
          <p:spPr>
            <a:xfrm rot="5400000">
              <a:off x="7309948" y="2132440"/>
              <a:ext cx="673591" cy="78797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8"/>
            <p:cNvSpPr txBox="1"/>
            <p:nvPr/>
          </p:nvSpPr>
          <p:spPr>
            <a:xfrm>
              <a:off x="7410352" y="2189632"/>
              <a:ext cx="472784" cy="471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8"/>
            <p:cNvSpPr/>
            <p:nvPr/>
          </p:nvSpPr>
          <p:spPr>
            <a:xfrm>
              <a:off x="6058085" y="3180955"/>
              <a:ext cx="3177317" cy="1906390"/>
            </a:xfrm>
            <a:prstGeom prst="roundRect">
              <a:avLst>
                <a:gd name="adj" fmla="val 10000"/>
              </a:avLst>
            </a:prstGeom>
            <a:solidFill>
              <a:srgbClr val="00206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8"/>
            <p:cNvSpPr txBox="1"/>
            <p:nvPr/>
          </p:nvSpPr>
          <p:spPr>
            <a:xfrm>
              <a:off x="6113921" y="3236791"/>
              <a:ext cx="3065645" cy="179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Praktik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Peserta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/ </a:t>
              </a: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Penugasan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(130 ‘)</a:t>
              </a:r>
              <a:endParaRPr dirty="0"/>
            </a:p>
          </p:txBody>
        </p:sp>
        <p:sp>
          <p:nvSpPr>
            <p:cNvPr id="104" name="Google Shape;104;p38"/>
            <p:cNvSpPr/>
            <p:nvPr/>
          </p:nvSpPr>
          <p:spPr>
            <a:xfrm rot="10800000">
              <a:off x="5104890" y="3740162"/>
              <a:ext cx="673591" cy="78797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8"/>
            <p:cNvSpPr txBox="1"/>
            <p:nvPr/>
          </p:nvSpPr>
          <p:spPr>
            <a:xfrm>
              <a:off x="5306967" y="3897757"/>
              <a:ext cx="471514" cy="4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8"/>
            <p:cNvSpPr/>
            <p:nvPr/>
          </p:nvSpPr>
          <p:spPr>
            <a:xfrm>
              <a:off x="1609840" y="3180955"/>
              <a:ext cx="3177317" cy="1906390"/>
            </a:xfrm>
            <a:prstGeom prst="roundRect">
              <a:avLst>
                <a:gd name="adj" fmla="val 10000"/>
              </a:avLst>
            </a:prstGeom>
            <a:solidFill>
              <a:srgbClr val="00206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8"/>
            <p:cNvSpPr txBox="1"/>
            <p:nvPr/>
          </p:nvSpPr>
          <p:spPr>
            <a:xfrm>
              <a:off x="1665676" y="3236791"/>
              <a:ext cx="3065645" cy="179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Penguatan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&amp; </a:t>
              </a:r>
              <a:r>
                <a:rPr lang="en-US" sz="28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Refleksi</a:t>
              </a:r>
              <a:r>
                <a:rPr lang="en-US" sz="28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(15 ‘)</a:t>
              </a:r>
              <a:endParaRPr dirty="0"/>
            </a:p>
          </p:txBody>
        </p:sp>
      </p:grp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/>
          <p:nvPr/>
        </p:nvSpPr>
        <p:spPr>
          <a:xfrm>
            <a:off x="590309" y="906086"/>
            <a:ext cx="10992091" cy="522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1580187" y="3511029"/>
            <a:ext cx="1231683" cy="1347706"/>
          </a:xfrm>
          <a:custGeom>
            <a:avLst/>
            <a:gdLst/>
            <a:ahLst/>
            <a:cxnLst/>
            <a:rect l="l" t="t" r="r" b="b"/>
            <a:pathLst>
              <a:path w="1231683" h="1347706" extrusionOk="0">
                <a:moveTo>
                  <a:pt x="0" y="0"/>
                </a:moveTo>
                <a:lnTo>
                  <a:pt x="615841" y="0"/>
                </a:lnTo>
                <a:lnTo>
                  <a:pt x="615841" y="1347706"/>
                </a:lnTo>
                <a:lnTo>
                  <a:pt x="1231683" y="1347706"/>
                </a:lnTo>
              </a:path>
            </a:pathLst>
          </a:custGeom>
          <a:noFill/>
          <a:ln w="9525" cap="flat" cmpd="sng">
            <a:solidFill>
              <a:srgbClr val="366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2875" tIns="628200" rIns="582875" bIns="6282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1580187" y="3389538"/>
            <a:ext cx="1231683" cy="121490"/>
          </a:xfrm>
          <a:custGeom>
            <a:avLst/>
            <a:gdLst/>
            <a:ahLst/>
            <a:cxnLst/>
            <a:rect l="l" t="t" r="r" b="b"/>
            <a:pathLst>
              <a:path w="1231683" h="121490" extrusionOk="0">
                <a:moveTo>
                  <a:pt x="0" y="121490"/>
                </a:moveTo>
                <a:lnTo>
                  <a:pt x="615841" y="121490"/>
                </a:lnTo>
                <a:lnTo>
                  <a:pt x="615841" y="0"/>
                </a:lnTo>
                <a:lnTo>
                  <a:pt x="1231683" y="0"/>
                </a:lnTo>
              </a:path>
            </a:pathLst>
          </a:custGeom>
          <a:noFill/>
          <a:ln w="9525" cap="flat" cmpd="sng">
            <a:solidFill>
              <a:srgbClr val="366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97600" tIns="29800" rIns="597600" bIns="298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1580187" y="2046927"/>
            <a:ext cx="1231683" cy="1464102"/>
          </a:xfrm>
          <a:custGeom>
            <a:avLst/>
            <a:gdLst/>
            <a:ahLst/>
            <a:cxnLst/>
            <a:rect l="l" t="t" r="r" b="b"/>
            <a:pathLst>
              <a:path w="1231683" h="1464102" extrusionOk="0">
                <a:moveTo>
                  <a:pt x="0" y="1464102"/>
                </a:moveTo>
                <a:lnTo>
                  <a:pt x="615841" y="1464102"/>
                </a:lnTo>
                <a:lnTo>
                  <a:pt x="615841" y="0"/>
                </a:lnTo>
                <a:lnTo>
                  <a:pt x="1231683" y="0"/>
                </a:lnTo>
              </a:path>
            </a:pathLst>
          </a:custGeom>
          <a:noFill/>
          <a:ln w="9525" cap="flat" cmpd="sng">
            <a:solidFill>
              <a:srgbClr val="366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0700" tIns="684200" rIns="580700" bIns="6842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"/>
          <p:cNvSpPr/>
          <p:nvPr/>
        </p:nvSpPr>
        <p:spPr>
          <a:xfrm rot="-5400000">
            <a:off x="-1569796" y="2976181"/>
            <a:ext cx="5310088" cy="989878"/>
          </a:xfrm>
          <a:custGeom>
            <a:avLst/>
            <a:gdLst/>
            <a:ahLst/>
            <a:cxnLst/>
            <a:rect l="l" t="t" r="r" b="b"/>
            <a:pathLst>
              <a:path w="5209886" h="989878" extrusionOk="0">
                <a:moveTo>
                  <a:pt x="0" y="0"/>
                </a:moveTo>
                <a:lnTo>
                  <a:pt x="5209886" y="0"/>
                </a:lnTo>
                <a:lnTo>
                  <a:pt x="5209886" y="989878"/>
                </a:lnTo>
                <a:lnTo>
                  <a:pt x="0" y="989878"/>
                </a:lnTo>
                <a:lnTo>
                  <a:pt x="0" y="0"/>
                </a:lnTo>
                <a:close/>
              </a:path>
            </a:pathLst>
          </a:custGeom>
          <a:solidFill>
            <a:srgbClr val="00587C"/>
          </a:solidFill>
          <a:ln>
            <a:noFill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TUJUAN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2"/>
          <p:cNvGrpSpPr/>
          <p:nvPr/>
        </p:nvGrpSpPr>
        <p:grpSpPr>
          <a:xfrm>
            <a:off x="2236125" y="1499356"/>
            <a:ext cx="9262530" cy="1095142"/>
            <a:chOff x="2236125" y="1499356"/>
            <a:chExt cx="9262530" cy="1095142"/>
          </a:xfrm>
        </p:grpSpPr>
        <p:sp>
          <p:nvSpPr>
            <p:cNvPr id="118" name="Google Shape;118;p2"/>
            <p:cNvSpPr/>
            <p:nvPr/>
          </p:nvSpPr>
          <p:spPr>
            <a:xfrm>
              <a:off x="2811871" y="1499356"/>
              <a:ext cx="8686784" cy="1095142"/>
            </a:xfrm>
            <a:custGeom>
              <a:avLst/>
              <a:gdLst/>
              <a:ahLst/>
              <a:cxnLst/>
              <a:rect l="l" t="t" r="r" b="b"/>
              <a:pathLst>
                <a:path w="8686784" h="1095142" extrusionOk="0">
                  <a:moveTo>
                    <a:pt x="0" y="0"/>
                  </a:moveTo>
                  <a:lnTo>
                    <a:pt x="8686784" y="0"/>
                  </a:lnTo>
                  <a:lnTo>
                    <a:pt x="8686784" y="1095142"/>
                  </a:lnTo>
                  <a:lnTo>
                    <a:pt x="0" y="1095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87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174625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Arial"/>
                <a:buNone/>
              </a:pPr>
              <a:r>
                <a:rPr lang="en-US" sz="3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Memiliki pemahaman mengenai SISPENA-S/M 2020  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236125" y="1886992"/>
              <a:ext cx="548640" cy="548640"/>
            </a:xfrm>
            <a:prstGeom prst="ellipse">
              <a:avLst/>
            </a:prstGeom>
            <a:solidFill>
              <a:srgbClr val="00587C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120;p2"/>
          <p:cNvGrpSpPr/>
          <p:nvPr/>
        </p:nvGrpSpPr>
        <p:grpSpPr>
          <a:xfrm>
            <a:off x="2236125" y="2841967"/>
            <a:ext cx="9262530" cy="1095142"/>
            <a:chOff x="2236125" y="2841967"/>
            <a:chExt cx="9262530" cy="1095142"/>
          </a:xfrm>
        </p:grpSpPr>
        <p:sp>
          <p:nvSpPr>
            <p:cNvPr id="121" name="Google Shape;121;p2"/>
            <p:cNvSpPr/>
            <p:nvPr/>
          </p:nvSpPr>
          <p:spPr>
            <a:xfrm>
              <a:off x="2811871" y="2841967"/>
              <a:ext cx="8686784" cy="1095142"/>
            </a:xfrm>
            <a:custGeom>
              <a:avLst/>
              <a:gdLst/>
              <a:ahLst/>
              <a:cxnLst/>
              <a:rect l="l" t="t" r="r" b="b"/>
              <a:pathLst>
                <a:path w="8686784" h="1095142" extrusionOk="0">
                  <a:moveTo>
                    <a:pt x="0" y="0"/>
                  </a:moveTo>
                  <a:lnTo>
                    <a:pt x="8686784" y="0"/>
                  </a:lnTo>
                  <a:lnTo>
                    <a:pt x="8686784" y="1095142"/>
                  </a:lnTo>
                  <a:lnTo>
                    <a:pt x="0" y="1095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87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174625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Arial"/>
                <a:buNone/>
              </a:pPr>
              <a:r>
                <a:rPr lang="en-US" sz="3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Memiliki keterampilan menggunakan SISPENA-S/M 2020.</a:t>
              </a:r>
              <a:endPara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2236125" y="3241804"/>
              <a:ext cx="548640" cy="548640"/>
            </a:xfrm>
            <a:prstGeom prst="ellipse">
              <a:avLst/>
            </a:prstGeom>
            <a:solidFill>
              <a:srgbClr val="00587C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2"/>
          <p:cNvGrpSpPr/>
          <p:nvPr/>
        </p:nvGrpSpPr>
        <p:grpSpPr>
          <a:xfrm>
            <a:off x="2236125" y="4184579"/>
            <a:ext cx="9262530" cy="1348313"/>
            <a:chOff x="2236125" y="4184579"/>
            <a:chExt cx="9262530" cy="1348313"/>
          </a:xfrm>
        </p:grpSpPr>
        <p:sp>
          <p:nvSpPr>
            <p:cNvPr id="124" name="Google Shape;124;p2"/>
            <p:cNvSpPr/>
            <p:nvPr/>
          </p:nvSpPr>
          <p:spPr>
            <a:xfrm>
              <a:off x="2811871" y="4184579"/>
              <a:ext cx="8686784" cy="1348313"/>
            </a:xfrm>
            <a:custGeom>
              <a:avLst/>
              <a:gdLst/>
              <a:ahLst/>
              <a:cxnLst/>
              <a:rect l="l" t="t" r="r" b="b"/>
              <a:pathLst>
                <a:path w="8686784" h="1348313" extrusionOk="0">
                  <a:moveTo>
                    <a:pt x="0" y="0"/>
                  </a:moveTo>
                  <a:lnTo>
                    <a:pt x="8686784" y="0"/>
                  </a:lnTo>
                  <a:lnTo>
                    <a:pt x="8686784" y="1348313"/>
                  </a:lnTo>
                  <a:lnTo>
                    <a:pt x="0" y="1348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87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174625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Arial"/>
                <a:buNone/>
              </a:pPr>
              <a:r>
                <a:rPr lang="en-US" sz="3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Memiliki Keterampilan dalam menyampaikan materi aplikasi SISPENA-S/M 2020 kepada calon asesor atau asesor.</a:t>
              </a:r>
              <a:endPara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2236125" y="4588303"/>
              <a:ext cx="548640" cy="548640"/>
            </a:xfrm>
            <a:prstGeom prst="ellipse">
              <a:avLst/>
            </a:prstGeom>
            <a:solidFill>
              <a:srgbClr val="00587C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3"/>
          <p:cNvGrpSpPr/>
          <p:nvPr/>
        </p:nvGrpSpPr>
        <p:grpSpPr>
          <a:xfrm>
            <a:off x="4928343" y="4113065"/>
            <a:ext cx="2151573" cy="2062845"/>
            <a:chOff x="4683840" y="4307175"/>
            <a:chExt cx="2151573" cy="2062845"/>
          </a:xfrm>
        </p:grpSpPr>
        <p:sp>
          <p:nvSpPr>
            <p:cNvPr id="132" name="Google Shape;132;p3"/>
            <p:cNvSpPr/>
            <p:nvPr/>
          </p:nvSpPr>
          <p:spPr>
            <a:xfrm>
              <a:off x="4683840" y="4307175"/>
              <a:ext cx="2151573" cy="2062845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3" name="Google Shape;133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40654" y="5367004"/>
              <a:ext cx="1050170" cy="9408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3"/>
            <p:cNvSpPr txBox="1"/>
            <p:nvPr/>
          </p:nvSpPr>
          <p:spPr>
            <a:xfrm>
              <a:off x="4753454" y="5064415"/>
              <a:ext cx="1996257" cy="419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SISPENA-S/M</a:t>
              </a:r>
              <a:endParaRPr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5" name="Google Shape;13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459695" y="4384096"/>
              <a:ext cx="566317" cy="59342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" name="Google Shape;136;p3"/>
          <p:cNvGrpSpPr/>
          <p:nvPr/>
        </p:nvGrpSpPr>
        <p:grpSpPr>
          <a:xfrm>
            <a:off x="362547" y="4720072"/>
            <a:ext cx="4511832" cy="1754992"/>
            <a:chOff x="362547" y="4720072"/>
            <a:chExt cx="4511832" cy="1754992"/>
          </a:xfrm>
        </p:grpSpPr>
        <p:pic>
          <p:nvPicPr>
            <p:cNvPr id="137" name="Google Shape;137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57942" y="4797898"/>
              <a:ext cx="872544" cy="8662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3"/>
            <p:cNvSpPr txBox="1"/>
            <p:nvPr/>
          </p:nvSpPr>
          <p:spPr>
            <a:xfrm>
              <a:off x="362547" y="5644067"/>
              <a:ext cx="178183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1. DASHBOARD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MONITORING BAN-S/M</a:t>
              </a:r>
              <a:endParaRPr sz="16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9" name="Google Shape;139;p3"/>
            <p:cNvCxnSpPr/>
            <p:nvPr/>
          </p:nvCxnSpPr>
          <p:spPr>
            <a:xfrm>
              <a:off x="1978127" y="5010520"/>
              <a:ext cx="2896252" cy="0"/>
            </a:xfrm>
            <a:prstGeom prst="straightConnector1">
              <a:avLst/>
            </a:prstGeom>
            <a:noFill/>
            <a:ln w="15875" cap="rnd" cmpd="sng">
              <a:solidFill>
                <a:srgbClr val="4A7DBA"/>
              </a:solidFill>
              <a:prstDash val="solid"/>
              <a:round/>
              <a:headEnd type="oval" w="lg" len="lg"/>
              <a:tailEnd type="triangle" w="lg" len="lg"/>
            </a:ln>
          </p:spPr>
        </p:cxnSp>
        <p:cxnSp>
          <p:nvCxnSpPr>
            <p:cNvPr id="140" name="Google Shape;140;p3"/>
            <p:cNvCxnSpPr/>
            <p:nvPr/>
          </p:nvCxnSpPr>
          <p:spPr>
            <a:xfrm>
              <a:off x="1903615" y="5531940"/>
              <a:ext cx="2895918" cy="0"/>
            </a:xfrm>
            <a:prstGeom prst="straightConnector1">
              <a:avLst/>
            </a:prstGeom>
            <a:noFill/>
            <a:ln w="9525" cap="rnd" cmpd="sng">
              <a:solidFill>
                <a:srgbClr val="C00000"/>
              </a:solidFill>
              <a:prstDash val="solid"/>
              <a:round/>
              <a:headEnd type="triangle" w="lg" len="lg"/>
              <a:tailEnd type="oval" w="lg" len="lg"/>
            </a:ln>
          </p:spPr>
        </p:cxnSp>
        <p:sp>
          <p:nvSpPr>
            <p:cNvPr id="141" name="Google Shape;141;p3"/>
            <p:cNvSpPr txBox="1"/>
            <p:nvPr/>
          </p:nvSpPr>
          <p:spPr>
            <a:xfrm>
              <a:off x="2295736" y="4720072"/>
              <a:ext cx="2260354" cy="584775"/>
            </a:xfrm>
            <a:prstGeom prst="rect">
              <a:avLst/>
            </a:prstGeom>
            <a:solidFill>
              <a:srgbClr val="DAE5F1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 Referensi S/M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 Kinerja S/M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3"/>
            <p:cNvSpPr txBox="1"/>
            <p:nvPr/>
          </p:nvSpPr>
          <p:spPr>
            <a:xfrm>
              <a:off x="2278349" y="5386436"/>
              <a:ext cx="2277741" cy="338554"/>
            </a:xfrm>
            <a:prstGeom prst="rect">
              <a:avLst/>
            </a:prstGeom>
            <a:solidFill>
              <a:srgbClr val="E5DFE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Hasil Akreditasi S/M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3"/>
          <p:cNvGrpSpPr/>
          <p:nvPr/>
        </p:nvGrpSpPr>
        <p:grpSpPr>
          <a:xfrm>
            <a:off x="6233836" y="1074878"/>
            <a:ext cx="2420596" cy="3023373"/>
            <a:chOff x="6233836" y="1074878"/>
            <a:chExt cx="2420596" cy="3023373"/>
          </a:xfrm>
        </p:grpSpPr>
        <p:cxnSp>
          <p:nvCxnSpPr>
            <p:cNvPr id="144" name="Google Shape;144;p3"/>
            <p:cNvCxnSpPr>
              <a:stCxn id="145" idx="2"/>
            </p:cNvCxnSpPr>
            <p:nvPr/>
          </p:nvCxnSpPr>
          <p:spPr>
            <a:xfrm rot="5400000">
              <a:off x="6134934" y="2789051"/>
              <a:ext cx="1861500" cy="756900"/>
            </a:xfrm>
            <a:prstGeom prst="bentConnector3">
              <a:avLst>
                <a:gd name="adj1" fmla="val 50000"/>
              </a:avLst>
            </a:prstGeom>
            <a:noFill/>
            <a:ln w="28575" cap="rnd" cmpd="sng">
              <a:solidFill>
                <a:srgbClr val="4A7DBA"/>
              </a:solidFill>
              <a:prstDash val="solid"/>
              <a:round/>
              <a:headEnd type="oval" w="lg" len="lg"/>
              <a:tailEnd type="triangle" w="lg" len="lg"/>
            </a:ln>
          </p:spPr>
        </p:cxnSp>
        <p:pic>
          <p:nvPicPr>
            <p:cNvPr id="146" name="Google Shape;146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025535" y="1074878"/>
              <a:ext cx="946592" cy="8480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3"/>
            <p:cNvSpPr txBox="1"/>
            <p:nvPr/>
          </p:nvSpPr>
          <p:spPr>
            <a:xfrm>
              <a:off x="6233836" y="1898197"/>
              <a:ext cx="242059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4. BAN-S/M PROVINSI</a:t>
              </a:r>
              <a:endParaRPr sz="1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3"/>
            <p:cNvSpPr txBox="1"/>
            <p:nvPr/>
          </p:nvSpPr>
          <p:spPr>
            <a:xfrm>
              <a:off x="6426143" y="2717187"/>
              <a:ext cx="2077777" cy="584775"/>
            </a:xfrm>
            <a:prstGeom prst="rect">
              <a:avLst/>
            </a:prstGeom>
            <a:solidFill>
              <a:srgbClr val="E5DFE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Verifikasi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Hasil Validasi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3"/>
          <p:cNvGrpSpPr/>
          <p:nvPr/>
        </p:nvGrpSpPr>
        <p:grpSpPr>
          <a:xfrm>
            <a:off x="7154416" y="4765694"/>
            <a:ext cx="4534934" cy="1486772"/>
            <a:chOff x="7154416" y="4765694"/>
            <a:chExt cx="4534934" cy="1486772"/>
          </a:xfrm>
        </p:grpSpPr>
        <p:pic>
          <p:nvPicPr>
            <p:cNvPr id="149" name="Google Shape;149;p3"/>
            <p:cNvPicPr preferRelativeResize="0"/>
            <p:nvPr/>
          </p:nvPicPr>
          <p:blipFill rotWithShape="1">
            <a:blip r:embed="rId7">
              <a:alphaModFix/>
            </a:blip>
            <a:srcRect t="1220" r="2304" b="3280"/>
            <a:stretch/>
          </p:blipFill>
          <p:spPr>
            <a:xfrm>
              <a:off x="10210516" y="4765694"/>
              <a:ext cx="844124" cy="7484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3"/>
            <p:cNvSpPr txBox="1"/>
            <p:nvPr/>
          </p:nvSpPr>
          <p:spPr>
            <a:xfrm>
              <a:off x="9527332" y="5667691"/>
              <a:ext cx="2162018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6. Masyarakat Umum</a:t>
              </a:r>
              <a:endParaRPr sz="16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1" name="Google Shape;151;p3"/>
            <p:cNvCxnSpPr/>
            <p:nvPr/>
          </p:nvCxnSpPr>
          <p:spPr>
            <a:xfrm rot="10800000" flipH="1">
              <a:off x="7154416" y="5233446"/>
              <a:ext cx="2560319" cy="286"/>
            </a:xfrm>
            <a:prstGeom prst="straightConnector1">
              <a:avLst/>
            </a:prstGeom>
            <a:noFill/>
            <a:ln w="9525" cap="rnd" cmpd="sng">
              <a:solidFill>
                <a:srgbClr val="C00000"/>
              </a:solidFill>
              <a:prstDash val="solid"/>
              <a:round/>
              <a:headEnd type="oval" w="lg" len="lg"/>
              <a:tailEnd type="triangle" w="lg" len="lg"/>
            </a:ln>
          </p:spPr>
        </p:cxnSp>
        <p:sp>
          <p:nvSpPr>
            <p:cNvPr id="152" name="Google Shape;152;p3"/>
            <p:cNvSpPr txBox="1"/>
            <p:nvPr/>
          </p:nvSpPr>
          <p:spPr>
            <a:xfrm>
              <a:off x="7540396" y="4927349"/>
              <a:ext cx="1832986" cy="612481"/>
            </a:xfrm>
            <a:prstGeom prst="rect">
              <a:avLst/>
            </a:prstGeom>
            <a:solidFill>
              <a:srgbClr val="E5DFE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Informasi Nilai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Akreditasi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" name="Google Shape;153;p3"/>
          <p:cNvGrpSpPr/>
          <p:nvPr/>
        </p:nvGrpSpPr>
        <p:grpSpPr>
          <a:xfrm>
            <a:off x="362547" y="1036196"/>
            <a:ext cx="4532283" cy="3317431"/>
            <a:chOff x="362547" y="1036196"/>
            <a:chExt cx="4532283" cy="3317431"/>
          </a:xfrm>
        </p:grpSpPr>
        <p:cxnSp>
          <p:nvCxnSpPr>
            <p:cNvPr id="154" name="Google Shape;154;p3"/>
            <p:cNvCxnSpPr>
              <a:stCxn id="155" idx="2"/>
            </p:cNvCxnSpPr>
            <p:nvPr/>
          </p:nvCxnSpPr>
          <p:spPr>
            <a:xfrm rot="-5400000" flipH="1">
              <a:off x="2300730" y="1759527"/>
              <a:ext cx="1868400" cy="3319800"/>
            </a:xfrm>
            <a:prstGeom prst="bentConnector2">
              <a:avLst/>
            </a:prstGeom>
            <a:noFill/>
            <a:ln w="28575" cap="rnd" cmpd="sng">
              <a:solidFill>
                <a:srgbClr val="4A7DBA"/>
              </a:solidFill>
              <a:prstDash val="solid"/>
              <a:round/>
              <a:headEnd type="oval" w="lg" len="lg"/>
              <a:tailEnd type="triangle" w="lg" len="lg"/>
            </a:ln>
          </p:spPr>
        </p:cxnSp>
        <p:pic>
          <p:nvPicPr>
            <p:cNvPr id="156" name="Google Shape;156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170114" y="1036196"/>
              <a:ext cx="848256" cy="8310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3"/>
            <p:cNvSpPr txBox="1"/>
            <p:nvPr/>
          </p:nvSpPr>
          <p:spPr>
            <a:xfrm>
              <a:off x="490096" y="2146673"/>
              <a:ext cx="2169868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(Akses User NPSN)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362547" y="1852345"/>
              <a:ext cx="2723037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2. SEKOLAH/MADRASAH</a:t>
              </a:r>
              <a:endParaRPr sz="1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432239" y="2714763"/>
              <a:ext cx="2272223" cy="1077178"/>
            </a:xfrm>
            <a:prstGeom prst="rect">
              <a:avLst/>
            </a:prstGeom>
            <a:solidFill>
              <a:srgbClr val="DAE5F1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82563" marR="0" lvl="0" indent="-18256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Input DIA &amp; Checking IPR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82563" marR="0" lvl="0" indent="-18256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Upload Dokumen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82563" marR="0" lvl="0" indent="-18256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Input Kartu Kendali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3391324" y="1074878"/>
            <a:ext cx="2835430" cy="3023370"/>
            <a:chOff x="3391324" y="1074878"/>
            <a:chExt cx="2835430" cy="3023370"/>
          </a:xfrm>
        </p:grpSpPr>
        <p:cxnSp>
          <p:nvCxnSpPr>
            <p:cNvPr id="160" name="Google Shape;160;p3"/>
            <p:cNvCxnSpPr>
              <a:stCxn id="161" idx="2"/>
            </p:cNvCxnSpPr>
            <p:nvPr/>
          </p:nvCxnSpPr>
          <p:spPr>
            <a:xfrm rot="-5400000" flipH="1">
              <a:off x="4100220" y="2982698"/>
              <a:ext cx="1602600" cy="628500"/>
            </a:xfrm>
            <a:prstGeom prst="bentConnector3">
              <a:avLst>
                <a:gd name="adj1" fmla="val 50000"/>
              </a:avLst>
            </a:prstGeom>
            <a:noFill/>
            <a:ln w="28575" cap="rnd" cmpd="sng">
              <a:solidFill>
                <a:srgbClr val="4A7DBA"/>
              </a:solidFill>
              <a:prstDash val="solid"/>
              <a:round/>
              <a:headEnd type="oval" w="lg" len="lg"/>
              <a:tailEnd type="triangle" w="lg" len="lg"/>
            </a:ln>
          </p:spPr>
        </p:cxnSp>
        <p:pic>
          <p:nvPicPr>
            <p:cNvPr id="162" name="Google Shape;162;p3" descr="Hasil gambar untuk icon 2 people computer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153211" y="1074878"/>
              <a:ext cx="884425" cy="7923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3"/>
            <p:cNvSpPr txBox="1"/>
            <p:nvPr/>
          </p:nvSpPr>
          <p:spPr>
            <a:xfrm>
              <a:off x="3702252" y="2157094"/>
              <a:ext cx="17700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(Akses User</a:t>
              </a: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NIA)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3804493" y="1903027"/>
              <a:ext cx="1581860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3. ASESOR</a:t>
              </a:r>
              <a:endParaRPr sz="1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"/>
            <p:cNvSpPr txBox="1"/>
            <p:nvPr/>
          </p:nvSpPr>
          <p:spPr>
            <a:xfrm>
              <a:off x="3391324" y="2717530"/>
              <a:ext cx="2835430" cy="1077178"/>
            </a:xfrm>
            <a:prstGeom prst="rect">
              <a:avLst/>
            </a:prstGeom>
            <a:solidFill>
              <a:srgbClr val="E5DFE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Asesmen Kecukupan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Input Nilai Visitasi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Validasi dan Verifikasi Hasil Visitasi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p3"/>
          <p:cNvGrpSpPr/>
          <p:nvPr/>
        </p:nvGrpSpPr>
        <p:grpSpPr>
          <a:xfrm>
            <a:off x="7112850" y="1020280"/>
            <a:ext cx="4661122" cy="3332108"/>
            <a:chOff x="7112850" y="1020280"/>
            <a:chExt cx="4661122" cy="3332108"/>
          </a:xfrm>
        </p:grpSpPr>
        <p:sp>
          <p:nvSpPr>
            <p:cNvPr id="166" name="Google Shape;166;p3"/>
            <p:cNvSpPr/>
            <p:nvPr/>
          </p:nvSpPr>
          <p:spPr>
            <a:xfrm flipH="1">
              <a:off x="7112850" y="2234343"/>
              <a:ext cx="3444313" cy="2118045"/>
            </a:xfrm>
            <a:custGeom>
              <a:avLst/>
              <a:gdLst/>
              <a:ahLst/>
              <a:cxnLst/>
              <a:rect l="l" t="t" r="r" b="b"/>
              <a:pathLst>
                <a:path w="3947160" h="1264920" extrusionOk="0">
                  <a:moveTo>
                    <a:pt x="15240" y="0"/>
                  </a:moveTo>
                  <a:lnTo>
                    <a:pt x="0" y="1264920"/>
                  </a:lnTo>
                  <a:lnTo>
                    <a:pt x="3947160" y="1264920"/>
                  </a:lnTo>
                </a:path>
              </a:pathLst>
            </a:custGeom>
            <a:noFill/>
            <a:ln w="9525" cap="rnd" cmpd="sng">
              <a:solidFill>
                <a:srgbClr val="4A7EBB"/>
              </a:solidFill>
              <a:prstDash val="solid"/>
              <a:round/>
              <a:headEnd type="oval" w="lg" len="lg"/>
              <a:tailEnd type="triangle" w="lg" len="lg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9232629" y="2719889"/>
              <a:ext cx="2541343" cy="830997"/>
            </a:xfrm>
            <a:prstGeom prst="rect">
              <a:avLst/>
            </a:prstGeom>
            <a:solidFill>
              <a:srgbClr val="DAE5F1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Pleno Penetapan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Pengumuman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Penerbitan E-Sertifikat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"/>
            <p:cNvSpPr txBox="1"/>
            <p:nvPr/>
          </p:nvSpPr>
          <p:spPr>
            <a:xfrm>
              <a:off x="9745262" y="1897421"/>
              <a:ext cx="161640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5. BAN-S/M</a:t>
              </a:r>
              <a:endParaRPr sz="1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9" name="Google Shape;169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129335" y="1020280"/>
              <a:ext cx="848256" cy="8480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3"/>
          <p:cNvSpPr/>
          <p:nvPr/>
        </p:nvSpPr>
        <p:spPr>
          <a:xfrm>
            <a:off x="0" y="106508"/>
            <a:ext cx="108154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ALUR PROGRAM SISPENA-S/M 2020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5"/>
          <p:cNvGrpSpPr/>
          <p:nvPr/>
        </p:nvGrpSpPr>
        <p:grpSpPr>
          <a:xfrm>
            <a:off x="882948" y="1112331"/>
            <a:ext cx="10645046" cy="731521"/>
            <a:chOff x="952906" y="1426562"/>
            <a:chExt cx="10515600" cy="731521"/>
          </a:xfrm>
        </p:grpSpPr>
        <p:sp>
          <p:nvSpPr>
            <p:cNvPr id="176" name="Google Shape;176;p5"/>
            <p:cNvSpPr/>
            <p:nvPr/>
          </p:nvSpPr>
          <p:spPr>
            <a:xfrm>
              <a:off x="952906" y="1426562"/>
              <a:ext cx="10515600" cy="731521"/>
            </a:xfrm>
            <a:custGeom>
              <a:avLst/>
              <a:gdLst/>
              <a:ahLst/>
              <a:cxnLst/>
              <a:rect l="l" t="t" r="r" b="b"/>
              <a:pathLst>
                <a:path w="4450221" h="1390694" extrusionOk="0">
                  <a:moveTo>
                    <a:pt x="0" y="0"/>
                  </a:moveTo>
                  <a:lnTo>
                    <a:pt x="4450221" y="0"/>
                  </a:lnTo>
                  <a:lnTo>
                    <a:pt x="4450221" y="1390694"/>
                  </a:lnTo>
                  <a:lnTo>
                    <a:pt x="0" y="1390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941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Dashboard merupakan instrumen perwujudan dari salah satu komponen reformasi akreditasi 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7" name="Google Shape;177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2383" y="1450377"/>
              <a:ext cx="671566" cy="65792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8" name="Google Shape;178;p5"/>
          <p:cNvGrpSpPr/>
          <p:nvPr/>
        </p:nvGrpSpPr>
        <p:grpSpPr>
          <a:xfrm>
            <a:off x="872996" y="5306407"/>
            <a:ext cx="10664947" cy="952329"/>
            <a:chOff x="960902" y="5558403"/>
            <a:chExt cx="10515600" cy="731521"/>
          </a:xfrm>
        </p:grpSpPr>
        <p:sp>
          <p:nvSpPr>
            <p:cNvPr id="179" name="Google Shape;179;p5"/>
            <p:cNvSpPr/>
            <p:nvPr/>
          </p:nvSpPr>
          <p:spPr>
            <a:xfrm>
              <a:off x="960902" y="5558403"/>
              <a:ext cx="10515600" cy="731521"/>
            </a:xfrm>
            <a:custGeom>
              <a:avLst/>
              <a:gdLst/>
              <a:ahLst/>
              <a:cxnLst/>
              <a:rect l="l" t="t" r="r" b="b"/>
              <a:pathLst>
                <a:path w="4450221" h="1390694" extrusionOk="0">
                  <a:moveTo>
                    <a:pt x="0" y="0"/>
                  </a:moveTo>
                  <a:lnTo>
                    <a:pt x="4450221" y="0"/>
                  </a:lnTo>
                  <a:lnTo>
                    <a:pt x="4450221" y="1390694"/>
                  </a:lnTo>
                  <a:lnTo>
                    <a:pt x="0" y="1390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941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Sispena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akan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membaca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skor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Indikator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Pemenuhan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Mutlak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(IPM) 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dan </a:t>
              </a:r>
              <a:r>
                <a:rPr lang="en-US" sz="240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skor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Indikator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Pemenuhan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Relatif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(IPR)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dari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Dashboard. Dashboard juga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akan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dikembangkan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fungsi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penunjang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lainnya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endParaRPr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0" name="Google Shape;180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37904" y="5634650"/>
              <a:ext cx="758247" cy="60430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pic>
      </p:grpSp>
      <p:grpSp>
        <p:nvGrpSpPr>
          <p:cNvPr id="181" name="Google Shape;181;p5"/>
          <p:cNvGrpSpPr/>
          <p:nvPr/>
        </p:nvGrpSpPr>
        <p:grpSpPr>
          <a:xfrm>
            <a:off x="882948" y="3151106"/>
            <a:ext cx="10645047" cy="1005841"/>
            <a:chOff x="833165" y="3309029"/>
            <a:chExt cx="10645047" cy="1005841"/>
          </a:xfrm>
        </p:grpSpPr>
        <p:sp>
          <p:nvSpPr>
            <p:cNvPr id="182" name="Google Shape;182;p5"/>
            <p:cNvSpPr/>
            <p:nvPr/>
          </p:nvSpPr>
          <p:spPr>
            <a:xfrm>
              <a:off x="833165" y="3309029"/>
              <a:ext cx="10645047" cy="1005841"/>
            </a:xfrm>
            <a:custGeom>
              <a:avLst/>
              <a:gdLst/>
              <a:ahLst/>
              <a:cxnLst/>
              <a:rect l="l" t="t" r="r" b="b"/>
              <a:pathLst>
                <a:path w="4450221" h="1390694" extrusionOk="0">
                  <a:moveTo>
                    <a:pt x="0" y="0"/>
                  </a:moveTo>
                  <a:lnTo>
                    <a:pt x="4450221" y="0"/>
                  </a:lnTo>
                  <a:lnTo>
                    <a:pt x="4450221" y="1390694"/>
                  </a:lnTo>
                  <a:lnTo>
                    <a:pt x="0" y="1390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941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Indikator kinerja S/M diperoleh dari sumber data di </a:t>
              </a:r>
              <a:r>
                <a:rPr lang="en-US" sz="2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Kemendikbud</a:t>
              </a: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dan </a:t>
              </a:r>
              <a:r>
                <a:rPr lang="en-US" sz="2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Kemenag</a:t>
              </a: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yang sudah diinput oleh sistem (Dapodik, Asesmen Nasional, EMIS, Simpatika, dls).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3" name="Google Shape;183;p5"/>
            <p:cNvPicPr preferRelativeResize="0"/>
            <p:nvPr/>
          </p:nvPicPr>
          <p:blipFill rotWithShape="1">
            <a:blip r:embed="rId5">
              <a:alphaModFix/>
            </a:blip>
            <a:srcRect l="16091" t="11822" r="43132" b="29787"/>
            <a:stretch/>
          </p:blipFill>
          <p:spPr>
            <a:xfrm>
              <a:off x="903118" y="3390880"/>
              <a:ext cx="765399" cy="7748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4" name="Google Shape;184;p5"/>
          <p:cNvGrpSpPr/>
          <p:nvPr/>
        </p:nvGrpSpPr>
        <p:grpSpPr>
          <a:xfrm>
            <a:off x="872996" y="4291048"/>
            <a:ext cx="10664947" cy="845433"/>
            <a:chOff x="952901" y="4484168"/>
            <a:chExt cx="10515600" cy="845433"/>
          </a:xfrm>
        </p:grpSpPr>
        <p:sp>
          <p:nvSpPr>
            <p:cNvPr id="185" name="Google Shape;185;p5"/>
            <p:cNvSpPr/>
            <p:nvPr/>
          </p:nvSpPr>
          <p:spPr>
            <a:xfrm>
              <a:off x="952901" y="4484168"/>
              <a:ext cx="10515600" cy="845433"/>
            </a:xfrm>
            <a:custGeom>
              <a:avLst/>
              <a:gdLst/>
              <a:ahLst/>
              <a:cxnLst/>
              <a:rect l="l" t="t" r="r" b="b"/>
              <a:pathLst>
                <a:path w="4450221" h="1390694" extrusionOk="0">
                  <a:moveTo>
                    <a:pt x="0" y="0"/>
                  </a:moveTo>
                  <a:lnTo>
                    <a:pt x="4450221" y="0"/>
                  </a:lnTo>
                  <a:lnTo>
                    <a:pt x="4450221" y="1390694"/>
                  </a:lnTo>
                  <a:lnTo>
                    <a:pt x="0" y="1390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941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Indikator Kinerja akan digunakan untuk dasar keputusan apakah S/M akan mendapat perpanjangan akreditasi otomatis atau reakreditasi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6" name="Google Shape;186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01177" y="4527856"/>
              <a:ext cx="758247" cy="75805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pic>
      </p:grpSp>
      <p:grpSp>
        <p:nvGrpSpPr>
          <p:cNvPr id="187" name="Google Shape;187;p5"/>
          <p:cNvGrpSpPr/>
          <p:nvPr/>
        </p:nvGrpSpPr>
        <p:grpSpPr>
          <a:xfrm>
            <a:off x="882947" y="1945761"/>
            <a:ext cx="10645047" cy="1034279"/>
            <a:chOff x="962612" y="2242464"/>
            <a:chExt cx="10515600" cy="786218"/>
          </a:xfrm>
        </p:grpSpPr>
        <p:sp>
          <p:nvSpPr>
            <p:cNvPr id="188" name="Google Shape;188;p5"/>
            <p:cNvSpPr/>
            <p:nvPr/>
          </p:nvSpPr>
          <p:spPr>
            <a:xfrm>
              <a:off x="962612" y="2242464"/>
              <a:ext cx="10515600" cy="786218"/>
            </a:xfrm>
            <a:custGeom>
              <a:avLst/>
              <a:gdLst/>
              <a:ahLst/>
              <a:cxnLst/>
              <a:rect l="l" t="t" r="r" b="b"/>
              <a:pathLst>
                <a:path w="4450221" h="1390694" extrusionOk="0">
                  <a:moveTo>
                    <a:pt x="0" y="0"/>
                  </a:moveTo>
                  <a:lnTo>
                    <a:pt x="4450221" y="0"/>
                  </a:lnTo>
                  <a:lnTo>
                    <a:pt x="4450221" y="1390694"/>
                  </a:lnTo>
                  <a:lnTo>
                    <a:pt x="0" y="1390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941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Dashboard akan menampilkan </a:t>
              </a:r>
              <a:r>
                <a:rPr lang="en-US" sz="2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perkembangan indikator kinerja </a:t>
              </a: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</a:t>
              </a:r>
              <a:r>
                <a:rPr lang="en-US" sz="24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score cards</a:t>
              </a: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) setiap tahun  dari setiap S/M yg terakreditasi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9" name="Google Shape;189;p5" descr="Office Checklist Icon, Customer, Mark, Choice PNG and Vector with ..."/>
            <p:cNvPicPr preferRelativeResize="0"/>
            <p:nvPr/>
          </p:nvPicPr>
          <p:blipFill rotWithShape="1">
            <a:blip r:embed="rId6">
              <a:alphaModFix/>
            </a:blip>
            <a:srcRect l="7637" t="3587" r="9914"/>
            <a:stretch/>
          </p:blipFill>
          <p:spPr>
            <a:xfrm>
              <a:off x="1012395" y="2265691"/>
              <a:ext cx="758248" cy="7465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p5"/>
          <p:cNvSpPr/>
          <p:nvPr/>
        </p:nvSpPr>
        <p:spPr>
          <a:xfrm>
            <a:off x="585946" y="152868"/>
            <a:ext cx="987956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DASHBOARD MONITORING (DALAM PROSES)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8"/>
          <p:cNvGrpSpPr/>
          <p:nvPr/>
        </p:nvGrpSpPr>
        <p:grpSpPr>
          <a:xfrm>
            <a:off x="4224409" y="1668706"/>
            <a:ext cx="3689213" cy="3680794"/>
            <a:chOff x="4224409" y="1668706"/>
            <a:chExt cx="3689213" cy="3680794"/>
          </a:xfrm>
        </p:grpSpPr>
        <p:grpSp>
          <p:nvGrpSpPr>
            <p:cNvPr id="196" name="Google Shape;196;p8"/>
            <p:cNvGrpSpPr/>
            <p:nvPr/>
          </p:nvGrpSpPr>
          <p:grpSpPr>
            <a:xfrm>
              <a:off x="4224409" y="1668706"/>
              <a:ext cx="3689213" cy="3680794"/>
              <a:chOff x="4224409" y="1668706"/>
              <a:chExt cx="3689213" cy="3680794"/>
            </a:xfrm>
          </p:grpSpPr>
          <p:sp>
            <p:nvSpPr>
              <p:cNvPr id="197" name="Google Shape;197;p8"/>
              <p:cNvSpPr/>
              <p:nvPr/>
            </p:nvSpPr>
            <p:spPr>
              <a:xfrm>
                <a:off x="4224409" y="1676130"/>
                <a:ext cx="1776145" cy="1776145"/>
              </a:xfrm>
              <a:custGeom>
                <a:avLst/>
                <a:gdLst/>
                <a:ahLst/>
                <a:cxnLst/>
                <a:rect l="l" t="t" r="r" b="b"/>
                <a:pathLst>
                  <a:path w="1776145" h="1776145" extrusionOk="0">
                    <a:moveTo>
                      <a:pt x="0" y="1776145"/>
                    </a:moveTo>
                    <a:cubicBezTo>
                      <a:pt x="0" y="795207"/>
                      <a:pt x="795207" y="0"/>
                      <a:pt x="1776145" y="0"/>
                    </a:cubicBezTo>
                    <a:lnTo>
                      <a:pt x="1776145" y="1776145"/>
                    </a:lnTo>
                    <a:lnTo>
                      <a:pt x="0" y="1776145"/>
                    </a:lnTo>
                    <a:close/>
                  </a:path>
                </a:pathLst>
              </a:custGeom>
              <a:solidFill>
                <a:srgbClr val="D6E3BC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62450" tIns="662450" rIns="142225" bIns="1422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D6E3BC"/>
                  </a:buClr>
                  <a:buSzPts val="2000"/>
                  <a:buFont typeface="Arial"/>
                  <a:buNone/>
                </a:pPr>
                <a:r>
                  <a:rPr lang="en-US" sz="2000" b="0" i="0" u="none" strike="noStrike" cap="none">
                    <a:solidFill>
                      <a:srgbClr val="D6E3BC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8"/>
              <p:cNvSpPr/>
              <p:nvPr/>
            </p:nvSpPr>
            <p:spPr>
              <a:xfrm>
                <a:off x="6137476" y="1668706"/>
                <a:ext cx="1776145" cy="1776145"/>
              </a:xfrm>
              <a:custGeom>
                <a:avLst/>
                <a:gdLst/>
                <a:ahLst/>
                <a:cxnLst/>
                <a:rect l="l" t="t" r="r" b="b"/>
                <a:pathLst>
                  <a:path w="1776145" h="1776145" extrusionOk="0">
                    <a:moveTo>
                      <a:pt x="0" y="0"/>
                    </a:moveTo>
                    <a:cubicBezTo>
                      <a:pt x="980938" y="0"/>
                      <a:pt x="1776145" y="795207"/>
                      <a:pt x="1776145" y="1776145"/>
                    </a:cubicBezTo>
                    <a:lnTo>
                      <a:pt x="0" y="1776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2225" tIns="662450" rIns="662450" bIns="1422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2F2F2"/>
                  </a:buClr>
                  <a:buSzPts val="2000"/>
                  <a:buFont typeface="Arial"/>
                  <a:buNone/>
                </a:pPr>
                <a:r>
                  <a:rPr lang="en-US" sz="2000" b="0" i="0" u="none" strike="noStrike" cap="none">
                    <a:solidFill>
                      <a:srgbClr val="F2F2F2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8"/>
              <p:cNvSpPr/>
              <p:nvPr/>
            </p:nvSpPr>
            <p:spPr>
              <a:xfrm>
                <a:off x="6137476" y="3573354"/>
                <a:ext cx="1776146" cy="1776146"/>
              </a:xfrm>
              <a:custGeom>
                <a:avLst/>
                <a:gdLst/>
                <a:ahLst/>
                <a:cxnLst/>
                <a:rect l="l" t="t" r="r" b="b"/>
                <a:pathLst>
                  <a:path w="1776145" h="1776145" extrusionOk="0">
                    <a:moveTo>
                      <a:pt x="1776145" y="0"/>
                    </a:moveTo>
                    <a:cubicBezTo>
                      <a:pt x="1776145" y="980938"/>
                      <a:pt x="980938" y="1776145"/>
                      <a:pt x="0" y="1776145"/>
                    </a:cubicBezTo>
                    <a:lnTo>
                      <a:pt x="0" y="0"/>
                    </a:lnTo>
                    <a:lnTo>
                      <a:pt x="1776145" y="0"/>
                    </a:lnTo>
                    <a:close/>
                  </a:path>
                </a:pathLst>
              </a:custGeom>
              <a:solidFill>
                <a:srgbClr val="B6DDE7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2225" tIns="142225" rIns="662450" bIns="6624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6DDE7"/>
                  </a:buClr>
                  <a:buSzPts val="2000"/>
                  <a:buFont typeface="Arial"/>
                  <a:buNone/>
                </a:pPr>
                <a:r>
                  <a:rPr lang="en-US" sz="2000" b="0" i="0" u="none" strike="noStrike" cap="none">
                    <a:solidFill>
                      <a:srgbClr val="B6DDE7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8"/>
              <p:cNvSpPr/>
              <p:nvPr/>
            </p:nvSpPr>
            <p:spPr>
              <a:xfrm>
                <a:off x="4240572" y="3565610"/>
                <a:ext cx="1776145" cy="1776146"/>
              </a:xfrm>
              <a:custGeom>
                <a:avLst/>
                <a:gdLst/>
                <a:ahLst/>
                <a:cxnLst/>
                <a:rect l="l" t="t" r="r" b="b"/>
                <a:pathLst>
                  <a:path w="1776145" h="1776145" extrusionOk="0">
                    <a:moveTo>
                      <a:pt x="1776145" y="1776145"/>
                    </a:moveTo>
                    <a:cubicBezTo>
                      <a:pt x="795207" y="1776145"/>
                      <a:pt x="0" y="980938"/>
                      <a:pt x="0" y="0"/>
                    </a:cubicBezTo>
                    <a:lnTo>
                      <a:pt x="1776145" y="0"/>
                    </a:lnTo>
                    <a:lnTo>
                      <a:pt x="1776145" y="1776145"/>
                    </a:lnTo>
                    <a:close/>
                  </a:path>
                </a:pathLst>
              </a:custGeom>
              <a:solidFill>
                <a:srgbClr val="FDE9D8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62450" tIns="142225" rIns="142225" bIns="6624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DE9D8"/>
                  </a:buClr>
                  <a:buSzPts val="2000"/>
                  <a:buFont typeface="Arial"/>
                  <a:buNone/>
                </a:pPr>
                <a:r>
                  <a:rPr lang="en-US" sz="2000" b="0" i="0" u="none" strike="noStrike" cap="none">
                    <a:solidFill>
                      <a:srgbClr val="FDE9D8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8"/>
              <p:cNvSpPr/>
              <p:nvPr/>
            </p:nvSpPr>
            <p:spPr>
              <a:xfrm>
                <a:off x="5880142" y="3308275"/>
                <a:ext cx="432629" cy="22753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3944" y="60000"/>
                    </a:moveTo>
                    <a:lnTo>
                      <a:pt x="3944" y="60000"/>
                    </a:lnTo>
                    <a:cubicBezTo>
                      <a:pt x="3944" y="36449"/>
                      <a:pt x="20691" y="15779"/>
                      <a:pt x="44909" y="9438"/>
                    </a:cubicBezTo>
                    <a:cubicBezTo>
                      <a:pt x="69127" y="3098"/>
                      <a:pt x="94890" y="12638"/>
                      <a:pt x="107930" y="32775"/>
                    </a:cubicBezTo>
                    <a:lnTo>
                      <a:pt x="109381" y="32775"/>
                    </a:lnTo>
                    <a:lnTo>
                      <a:pt x="112111" y="60000"/>
                    </a:lnTo>
                    <a:lnTo>
                      <a:pt x="93603" y="32775"/>
                    </a:lnTo>
                    <a:lnTo>
                      <a:pt x="93124" y="32775"/>
                    </a:lnTo>
                    <a:lnTo>
                      <a:pt x="93124" y="32775"/>
                    </a:lnTo>
                    <a:cubicBezTo>
                      <a:pt x="79153" y="22472"/>
                      <a:pt x="58645" y="19631"/>
                      <a:pt x="40967" y="25552"/>
                    </a:cubicBezTo>
                    <a:cubicBezTo>
                      <a:pt x="23289" y="31472"/>
                      <a:pt x="11833" y="45017"/>
                      <a:pt x="11833" y="60000"/>
                    </a:cubicBezTo>
                    <a:close/>
                  </a:path>
                </a:pathLst>
              </a:custGeom>
              <a:solidFill>
                <a:srgbClr val="B1C0D7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8"/>
              <p:cNvSpPr/>
              <p:nvPr/>
            </p:nvSpPr>
            <p:spPr>
              <a:xfrm rot="10800000">
                <a:off x="5880142" y="3513372"/>
                <a:ext cx="432629" cy="22753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3944" y="60000"/>
                    </a:moveTo>
                    <a:lnTo>
                      <a:pt x="3944" y="60000"/>
                    </a:lnTo>
                    <a:cubicBezTo>
                      <a:pt x="3944" y="36449"/>
                      <a:pt x="20691" y="15779"/>
                      <a:pt x="44909" y="9438"/>
                    </a:cubicBezTo>
                    <a:cubicBezTo>
                      <a:pt x="69127" y="3098"/>
                      <a:pt x="94890" y="12638"/>
                      <a:pt x="107930" y="32775"/>
                    </a:cubicBezTo>
                    <a:lnTo>
                      <a:pt x="109381" y="32775"/>
                    </a:lnTo>
                    <a:lnTo>
                      <a:pt x="112111" y="60000"/>
                    </a:lnTo>
                    <a:lnTo>
                      <a:pt x="93603" y="32775"/>
                    </a:lnTo>
                    <a:lnTo>
                      <a:pt x="93124" y="32775"/>
                    </a:lnTo>
                    <a:lnTo>
                      <a:pt x="93124" y="32775"/>
                    </a:lnTo>
                    <a:cubicBezTo>
                      <a:pt x="79153" y="22472"/>
                      <a:pt x="58645" y="19631"/>
                      <a:pt x="40967" y="25552"/>
                    </a:cubicBezTo>
                    <a:cubicBezTo>
                      <a:pt x="23289" y="31472"/>
                      <a:pt x="11833" y="45017"/>
                      <a:pt x="11833" y="60000"/>
                    </a:cubicBezTo>
                    <a:close/>
                  </a:path>
                </a:pathLst>
              </a:custGeom>
              <a:solidFill>
                <a:srgbClr val="B1C0D7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03" name="Google Shape;203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82650" y="2628456"/>
              <a:ext cx="1829417" cy="17922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8"/>
          <p:cNvSpPr/>
          <p:nvPr/>
        </p:nvSpPr>
        <p:spPr>
          <a:xfrm>
            <a:off x="5024437" y="3589890"/>
            <a:ext cx="23336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5" name="Google Shape;205;p8"/>
          <p:cNvGrpSpPr/>
          <p:nvPr/>
        </p:nvGrpSpPr>
        <p:grpSpPr>
          <a:xfrm>
            <a:off x="757643" y="1095375"/>
            <a:ext cx="4334595" cy="1885162"/>
            <a:chOff x="757643" y="1095375"/>
            <a:chExt cx="4334595" cy="1885162"/>
          </a:xfrm>
        </p:grpSpPr>
        <p:grpSp>
          <p:nvGrpSpPr>
            <p:cNvPr id="206" name="Google Shape;206;p8"/>
            <p:cNvGrpSpPr/>
            <p:nvPr/>
          </p:nvGrpSpPr>
          <p:grpSpPr>
            <a:xfrm>
              <a:off x="757643" y="1470611"/>
              <a:ext cx="4334595" cy="1509926"/>
              <a:chOff x="757643" y="1470611"/>
              <a:chExt cx="4334595" cy="1509926"/>
            </a:xfrm>
          </p:grpSpPr>
          <p:sp>
            <p:nvSpPr>
              <p:cNvPr id="207" name="Google Shape;207;p8"/>
              <p:cNvSpPr txBox="1"/>
              <p:nvPr/>
            </p:nvSpPr>
            <p:spPr>
              <a:xfrm>
                <a:off x="872661" y="2283850"/>
                <a:ext cx="4219577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Login ke Sispena-S/M menggunakan NPSN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8"/>
              <p:cNvSpPr/>
              <p:nvPr/>
            </p:nvSpPr>
            <p:spPr>
              <a:xfrm>
                <a:off x="757643" y="1470611"/>
                <a:ext cx="4219576" cy="1509926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11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00"/>
                  <a:buFont typeface="Arial"/>
                  <a:buNone/>
                </a:pPr>
                <a:endParaRPr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8"/>
              <p:cNvSpPr txBox="1"/>
              <p:nvPr/>
            </p:nvSpPr>
            <p:spPr>
              <a:xfrm>
                <a:off x="880823" y="1618358"/>
                <a:ext cx="3981450" cy="523220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NPSN</a:t>
                </a:r>
                <a:endParaRPr sz="2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0" name="Google Shape;210;p8"/>
            <p:cNvSpPr/>
            <p:nvPr/>
          </p:nvSpPr>
          <p:spPr>
            <a:xfrm>
              <a:off x="2543175" y="1095375"/>
              <a:ext cx="548640" cy="54864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" name="Google Shape;211;p8"/>
          <p:cNvGrpSpPr/>
          <p:nvPr/>
        </p:nvGrpSpPr>
        <p:grpSpPr>
          <a:xfrm>
            <a:off x="7155082" y="807229"/>
            <a:ext cx="4845344" cy="2495571"/>
            <a:chOff x="7163696" y="1029541"/>
            <a:chExt cx="4186332" cy="2051113"/>
          </a:xfrm>
        </p:grpSpPr>
        <p:grpSp>
          <p:nvGrpSpPr>
            <p:cNvPr id="212" name="Google Shape;212;p8"/>
            <p:cNvGrpSpPr/>
            <p:nvPr/>
          </p:nvGrpSpPr>
          <p:grpSpPr>
            <a:xfrm>
              <a:off x="7163696" y="1435996"/>
              <a:ext cx="4186332" cy="1644658"/>
              <a:chOff x="7163696" y="1435996"/>
              <a:chExt cx="4186332" cy="1644658"/>
            </a:xfrm>
          </p:grpSpPr>
          <p:grpSp>
            <p:nvGrpSpPr>
              <p:cNvPr id="213" name="Google Shape;213;p8"/>
              <p:cNvGrpSpPr/>
              <p:nvPr/>
            </p:nvGrpSpPr>
            <p:grpSpPr>
              <a:xfrm>
                <a:off x="7163696" y="1435996"/>
                <a:ext cx="4186332" cy="1644658"/>
                <a:chOff x="4721019" y="462541"/>
                <a:chExt cx="3588284" cy="1394738"/>
              </a:xfrm>
            </p:grpSpPr>
            <p:sp>
              <p:nvSpPr>
                <p:cNvPr id="214" name="Google Shape;214;p8"/>
                <p:cNvSpPr/>
                <p:nvPr/>
              </p:nvSpPr>
              <p:spPr>
                <a:xfrm>
                  <a:off x="4767944" y="462541"/>
                  <a:ext cx="3429000" cy="1375017"/>
                </a:xfrm>
                <a:prstGeom prst="roundRect">
                  <a:avLst>
                    <a:gd name="adj" fmla="val 14277"/>
                  </a:avLst>
                </a:prstGeom>
                <a:noFill/>
                <a:ln w="9525" cap="flat" cmpd="sng">
                  <a:solidFill>
                    <a:srgbClr val="92D05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117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900"/>
                    <a:buFont typeface="Arial"/>
                    <a:buNone/>
                  </a:pPr>
                  <a:endParaRPr sz="19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" name="Google Shape;215;p8"/>
                <p:cNvSpPr txBox="1"/>
                <p:nvPr/>
              </p:nvSpPr>
              <p:spPr>
                <a:xfrm>
                  <a:off x="4721019" y="1020671"/>
                  <a:ext cx="3588284" cy="8366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285750" marR="0" lvl="0" indent="-28575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Noto Sans Symbols"/>
                    <a:buChar char="✔"/>
                  </a:pPr>
                  <a:r>
                    <a:rPr lang="en-US"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S/M mengisi DIA setiap butir pernyataan berdasarkan EDS (Evaluasi Data Sekolah)</a:t>
                  </a: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285750" marR="0" lvl="0" indent="-28575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Noto Sans Symbols"/>
                    <a:buChar char="✔"/>
                  </a:pPr>
                  <a:r>
                    <a:rPr lang="en-US"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S/M mengecek IPR yg sudah ada dlm Sispena &amp; update jika tdk sesuai 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16" name="Google Shape;216;p8"/>
              <p:cNvSpPr txBox="1"/>
              <p:nvPr/>
            </p:nvSpPr>
            <p:spPr>
              <a:xfrm>
                <a:off x="7341324" y="1547767"/>
                <a:ext cx="3749675" cy="523221"/>
              </a:xfrm>
              <a:prstGeom prst="rect">
                <a:avLst/>
              </a:prstGeom>
              <a:solidFill>
                <a:srgbClr val="C2D59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 I A &amp; Checking IPR</a:t>
                </a:r>
                <a:endParaRPr sz="2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7" name="Google Shape;217;p8"/>
            <p:cNvSpPr/>
            <p:nvPr/>
          </p:nvSpPr>
          <p:spPr>
            <a:xfrm>
              <a:off x="8941841" y="1029541"/>
              <a:ext cx="548640" cy="54864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8" name="Google Shape;218;p8"/>
          <p:cNvGrpSpPr/>
          <p:nvPr/>
        </p:nvGrpSpPr>
        <p:grpSpPr>
          <a:xfrm>
            <a:off x="7240587" y="3440526"/>
            <a:ext cx="4006205" cy="2687954"/>
            <a:chOff x="7240587" y="3440526"/>
            <a:chExt cx="4006205" cy="2687954"/>
          </a:xfrm>
        </p:grpSpPr>
        <p:grpSp>
          <p:nvGrpSpPr>
            <p:cNvPr id="219" name="Google Shape;219;p8"/>
            <p:cNvGrpSpPr/>
            <p:nvPr/>
          </p:nvGrpSpPr>
          <p:grpSpPr>
            <a:xfrm>
              <a:off x="7240587" y="3913528"/>
              <a:ext cx="4006205" cy="2214952"/>
              <a:chOff x="7240587" y="3913528"/>
              <a:chExt cx="4006205" cy="2214952"/>
            </a:xfrm>
          </p:grpSpPr>
          <p:grpSp>
            <p:nvGrpSpPr>
              <p:cNvPr id="220" name="Google Shape;220;p8"/>
              <p:cNvGrpSpPr/>
              <p:nvPr/>
            </p:nvGrpSpPr>
            <p:grpSpPr>
              <a:xfrm>
                <a:off x="7240587" y="3913528"/>
                <a:ext cx="4006205" cy="2214952"/>
                <a:chOff x="4786926" y="2592040"/>
                <a:chExt cx="3433890" cy="2194458"/>
              </a:xfrm>
            </p:grpSpPr>
            <p:sp>
              <p:nvSpPr>
                <p:cNvPr id="221" name="Google Shape;221;p8"/>
                <p:cNvSpPr txBox="1"/>
                <p:nvPr/>
              </p:nvSpPr>
              <p:spPr>
                <a:xfrm>
                  <a:off x="4836812" y="3200907"/>
                  <a:ext cx="3384004" cy="158559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285750" marR="0" lvl="0" indent="-28575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Noto Sans Symbols"/>
                    <a:buChar char="✔"/>
                  </a:pPr>
                  <a:r>
                    <a:rPr lang="en-US" sz="16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S/M mengunggah dokumen-dokumen yang diminta dalam Sispena.</a:t>
                  </a:r>
                  <a:endParaRPr sz="16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285750" marR="0" lvl="0" indent="-28575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Noto Sans Symbols"/>
                    <a:buChar char="✔"/>
                  </a:pPr>
                  <a:r>
                    <a:rPr lang="en-US" sz="16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Tiap satu dokumen yang terdiri atas beberapa halaman, disimpan menjadi 1 file dalam format PDF.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" name="Google Shape;222;p8"/>
                <p:cNvSpPr/>
                <p:nvPr/>
              </p:nvSpPr>
              <p:spPr>
                <a:xfrm>
                  <a:off x="4786926" y="2592040"/>
                  <a:ext cx="3427638" cy="2164830"/>
                </a:xfrm>
                <a:prstGeom prst="roundRect">
                  <a:avLst>
                    <a:gd name="adj" fmla="val 10638"/>
                  </a:avLst>
                </a:prstGeom>
                <a:noFill/>
                <a:ln w="9525" cap="flat" cmpd="sng">
                  <a:solidFill>
                    <a:srgbClr val="4A7DBA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117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900"/>
                    <a:buFont typeface="Arial"/>
                    <a:buNone/>
                  </a:pPr>
                  <a:endParaRPr sz="19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3" name="Google Shape;223;p8"/>
              <p:cNvSpPr txBox="1"/>
              <p:nvPr/>
            </p:nvSpPr>
            <p:spPr>
              <a:xfrm>
                <a:off x="7358061" y="3994397"/>
                <a:ext cx="3760143" cy="523221"/>
              </a:xfrm>
              <a:prstGeom prst="rect">
                <a:avLst/>
              </a:prstGeom>
              <a:solidFill>
                <a:srgbClr val="FDE9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DOKUMEN</a:t>
                </a:r>
                <a:endParaRPr sz="2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4" name="Google Shape;224;p8"/>
            <p:cNvSpPr/>
            <p:nvPr/>
          </p:nvSpPr>
          <p:spPr>
            <a:xfrm>
              <a:off x="8998469" y="3440526"/>
              <a:ext cx="548640" cy="54864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8"/>
          <p:cNvGrpSpPr/>
          <p:nvPr/>
        </p:nvGrpSpPr>
        <p:grpSpPr>
          <a:xfrm>
            <a:off x="793779" y="3502915"/>
            <a:ext cx="4171950" cy="2227459"/>
            <a:chOff x="793779" y="3502915"/>
            <a:chExt cx="4171950" cy="2227459"/>
          </a:xfrm>
        </p:grpSpPr>
        <p:grpSp>
          <p:nvGrpSpPr>
            <p:cNvPr id="226" name="Google Shape;226;p8"/>
            <p:cNvGrpSpPr/>
            <p:nvPr/>
          </p:nvGrpSpPr>
          <p:grpSpPr>
            <a:xfrm>
              <a:off x="793779" y="3938109"/>
              <a:ext cx="4171950" cy="1792265"/>
              <a:chOff x="793779" y="3938109"/>
              <a:chExt cx="4171950" cy="1792265"/>
            </a:xfrm>
          </p:grpSpPr>
          <p:sp>
            <p:nvSpPr>
              <p:cNvPr id="227" name="Google Shape;227;p8"/>
              <p:cNvSpPr txBox="1"/>
              <p:nvPr/>
            </p:nvSpPr>
            <p:spPr>
              <a:xfrm>
                <a:off x="922366" y="4622562"/>
                <a:ext cx="3710067" cy="1077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-US" sz="16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Setelah asesor melaksanakan visitasi dan mengisi penilaian ke Sispena-S/M, Sekolah/Madrasah wajib mengisi Kartu Kendali dalam Sispena-S/M.</a:t>
                </a:r>
                <a:endParaRPr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8"/>
              <p:cNvSpPr/>
              <p:nvPr/>
            </p:nvSpPr>
            <p:spPr>
              <a:xfrm>
                <a:off x="793779" y="3938109"/>
                <a:ext cx="4171950" cy="1792265"/>
              </a:xfrm>
              <a:prstGeom prst="roundRect">
                <a:avLst>
                  <a:gd name="adj" fmla="val 12343"/>
                </a:avLst>
              </a:prstGeom>
              <a:noFill/>
              <a:ln w="9525" cap="flat" cmpd="sng">
                <a:solidFill>
                  <a:srgbClr val="E36C09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11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00"/>
                  <a:buFont typeface="Arial"/>
                  <a:buNone/>
                </a:pPr>
                <a:endParaRPr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8"/>
              <p:cNvSpPr txBox="1"/>
              <p:nvPr/>
            </p:nvSpPr>
            <p:spPr>
              <a:xfrm>
                <a:off x="961314" y="4060942"/>
                <a:ext cx="3833813" cy="523220"/>
              </a:xfrm>
              <a:prstGeom prst="rect">
                <a:avLst/>
              </a:prstGeom>
              <a:solidFill>
                <a:srgbClr val="8CB3E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KARTU KENDALI</a:t>
                </a:r>
                <a:endParaRPr sz="2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0" name="Google Shape;230;p8"/>
            <p:cNvSpPr/>
            <p:nvPr/>
          </p:nvSpPr>
          <p:spPr>
            <a:xfrm>
              <a:off x="2607085" y="3502915"/>
              <a:ext cx="548640" cy="54864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1" name="Google Shape;231;p8"/>
          <p:cNvSpPr/>
          <p:nvPr/>
        </p:nvSpPr>
        <p:spPr>
          <a:xfrm>
            <a:off x="1422002" y="106817"/>
            <a:ext cx="7340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USER: SEKOLAH/MADRASAH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10"/>
          <p:cNvGrpSpPr/>
          <p:nvPr/>
        </p:nvGrpSpPr>
        <p:grpSpPr>
          <a:xfrm>
            <a:off x="4224409" y="1668706"/>
            <a:ext cx="3689212" cy="3680793"/>
            <a:chOff x="3461952" y="195091"/>
            <a:chExt cx="3689212" cy="3680793"/>
          </a:xfrm>
        </p:grpSpPr>
        <p:sp>
          <p:nvSpPr>
            <p:cNvPr id="237" name="Google Shape;237;p10"/>
            <p:cNvSpPr/>
            <p:nvPr/>
          </p:nvSpPr>
          <p:spPr>
            <a:xfrm>
              <a:off x="3461952" y="202515"/>
              <a:ext cx="1776145" cy="177614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D6E3B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0"/>
            <p:cNvSpPr txBox="1"/>
            <p:nvPr/>
          </p:nvSpPr>
          <p:spPr>
            <a:xfrm>
              <a:off x="3982173" y="722736"/>
              <a:ext cx="1255924" cy="125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D6E3BC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0"/>
            <p:cNvSpPr/>
            <p:nvPr/>
          </p:nvSpPr>
          <p:spPr>
            <a:xfrm rot="5400000">
              <a:off x="5375019" y="195091"/>
              <a:ext cx="1776145" cy="177614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2F2F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0"/>
            <p:cNvSpPr txBox="1"/>
            <p:nvPr/>
          </p:nvSpPr>
          <p:spPr>
            <a:xfrm>
              <a:off x="5375019" y="715312"/>
              <a:ext cx="1255924" cy="125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2F2F2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0"/>
            <p:cNvSpPr/>
            <p:nvPr/>
          </p:nvSpPr>
          <p:spPr>
            <a:xfrm rot="10800000">
              <a:off x="5375019" y="2099739"/>
              <a:ext cx="1776145" cy="177614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B6DDE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0"/>
            <p:cNvSpPr txBox="1"/>
            <p:nvPr/>
          </p:nvSpPr>
          <p:spPr>
            <a:xfrm>
              <a:off x="5375019" y="2099739"/>
              <a:ext cx="1255924" cy="125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B6DDE7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0"/>
            <p:cNvSpPr/>
            <p:nvPr/>
          </p:nvSpPr>
          <p:spPr>
            <a:xfrm rot="-5400000">
              <a:off x="3478115" y="2091995"/>
              <a:ext cx="1776145" cy="177614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DE9D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0"/>
            <p:cNvSpPr txBox="1"/>
            <p:nvPr/>
          </p:nvSpPr>
          <p:spPr>
            <a:xfrm>
              <a:off x="3998336" y="2091995"/>
              <a:ext cx="1255924" cy="125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DE9D8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5117685" y="1834660"/>
              <a:ext cx="432629" cy="22753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944" y="60000"/>
                  </a:moveTo>
                  <a:lnTo>
                    <a:pt x="3944" y="60000"/>
                  </a:lnTo>
                  <a:cubicBezTo>
                    <a:pt x="3944" y="36449"/>
                    <a:pt x="20691" y="15779"/>
                    <a:pt x="44909" y="9438"/>
                  </a:cubicBezTo>
                  <a:cubicBezTo>
                    <a:pt x="69127" y="3098"/>
                    <a:pt x="94890" y="12638"/>
                    <a:pt x="107930" y="32775"/>
                  </a:cubicBezTo>
                  <a:lnTo>
                    <a:pt x="109381" y="32775"/>
                  </a:lnTo>
                  <a:lnTo>
                    <a:pt x="112111" y="60000"/>
                  </a:lnTo>
                  <a:lnTo>
                    <a:pt x="93603" y="32775"/>
                  </a:lnTo>
                  <a:lnTo>
                    <a:pt x="93124" y="32775"/>
                  </a:lnTo>
                  <a:lnTo>
                    <a:pt x="93124" y="32775"/>
                  </a:lnTo>
                  <a:cubicBezTo>
                    <a:pt x="79153" y="22472"/>
                    <a:pt x="58645" y="19631"/>
                    <a:pt x="40967" y="25552"/>
                  </a:cubicBezTo>
                  <a:cubicBezTo>
                    <a:pt x="23289" y="31472"/>
                    <a:pt x="11833" y="45017"/>
                    <a:pt x="11833" y="60000"/>
                  </a:cubicBezTo>
                  <a:close/>
                </a:path>
              </a:pathLst>
            </a:custGeom>
            <a:solidFill>
              <a:srgbClr val="B1C0D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0"/>
            <p:cNvSpPr/>
            <p:nvPr/>
          </p:nvSpPr>
          <p:spPr>
            <a:xfrm rot="10800000">
              <a:off x="5117685" y="2039757"/>
              <a:ext cx="432629" cy="22753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944" y="60000"/>
                  </a:moveTo>
                  <a:lnTo>
                    <a:pt x="3944" y="60000"/>
                  </a:lnTo>
                  <a:cubicBezTo>
                    <a:pt x="3944" y="36449"/>
                    <a:pt x="20691" y="15779"/>
                    <a:pt x="44909" y="9438"/>
                  </a:cubicBezTo>
                  <a:cubicBezTo>
                    <a:pt x="69127" y="3098"/>
                    <a:pt x="94890" y="12638"/>
                    <a:pt x="107930" y="32775"/>
                  </a:cubicBezTo>
                  <a:lnTo>
                    <a:pt x="109381" y="32775"/>
                  </a:lnTo>
                  <a:lnTo>
                    <a:pt x="112111" y="60000"/>
                  </a:lnTo>
                  <a:lnTo>
                    <a:pt x="93603" y="32775"/>
                  </a:lnTo>
                  <a:lnTo>
                    <a:pt x="93124" y="32775"/>
                  </a:lnTo>
                  <a:lnTo>
                    <a:pt x="93124" y="32775"/>
                  </a:lnTo>
                  <a:cubicBezTo>
                    <a:pt x="79153" y="22472"/>
                    <a:pt x="58645" y="19631"/>
                    <a:pt x="40967" y="25552"/>
                  </a:cubicBezTo>
                  <a:cubicBezTo>
                    <a:pt x="23289" y="31472"/>
                    <a:pt x="11833" y="45017"/>
                    <a:pt x="11833" y="60000"/>
                  </a:cubicBezTo>
                  <a:close/>
                </a:path>
              </a:pathLst>
            </a:custGeom>
            <a:solidFill>
              <a:srgbClr val="B1C0D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7" name="Google Shape;247;p10"/>
          <p:cNvSpPr/>
          <p:nvPr/>
        </p:nvSpPr>
        <p:spPr>
          <a:xfrm>
            <a:off x="5024437" y="3589890"/>
            <a:ext cx="23336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0" descr="Hasil gambar untuk icon 2 people comput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8257" y="2650375"/>
            <a:ext cx="1828668" cy="16382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10"/>
          <p:cNvGrpSpPr/>
          <p:nvPr/>
        </p:nvGrpSpPr>
        <p:grpSpPr>
          <a:xfrm>
            <a:off x="7240587" y="3469517"/>
            <a:ext cx="3998911" cy="2236275"/>
            <a:chOff x="7240587" y="3469517"/>
            <a:chExt cx="3998911" cy="2236275"/>
          </a:xfrm>
        </p:grpSpPr>
        <p:grpSp>
          <p:nvGrpSpPr>
            <p:cNvPr id="250" name="Google Shape;250;p10"/>
            <p:cNvGrpSpPr/>
            <p:nvPr/>
          </p:nvGrpSpPr>
          <p:grpSpPr>
            <a:xfrm>
              <a:off x="7240587" y="3913527"/>
              <a:ext cx="3998911" cy="1792265"/>
              <a:chOff x="7240587" y="3913527"/>
              <a:chExt cx="3998911" cy="1792265"/>
            </a:xfrm>
          </p:grpSpPr>
          <p:sp>
            <p:nvSpPr>
              <p:cNvPr id="251" name="Google Shape;251;p10"/>
              <p:cNvSpPr/>
              <p:nvPr/>
            </p:nvSpPr>
            <p:spPr>
              <a:xfrm>
                <a:off x="7240587" y="3913527"/>
                <a:ext cx="3998911" cy="1792265"/>
              </a:xfrm>
              <a:prstGeom prst="roundRect">
                <a:avLst>
                  <a:gd name="adj" fmla="val 10638"/>
                </a:avLst>
              </a:prstGeom>
              <a:noFill/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11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00"/>
                  <a:buFont typeface="Arial"/>
                  <a:buNone/>
                </a:pPr>
                <a:endParaRPr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0"/>
              <p:cNvSpPr txBox="1"/>
              <p:nvPr/>
            </p:nvSpPr>
            <p:spPr>
              <a:xfrm>
                <a:off x="7358061" y="4033142"/>
                <a:ext cx="3760143" cy="523220"/>
              </a:xfrm>
              <a:prstGeom prst="rect">
                <a:avLst/>
              </a:prstGeom>
              <a:solidFill>
                <a:srgbClr val="FDE9D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INPUT HASIL VISITASI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10"/>
              <p:cNvSpPr txBox="1"/>
              <p:nvPr/>
            </p:nvSpPr>
            <p:spPr>
              <a:xfrm>
                <a:off x="7358061" y="4613984"/>
                <a:ext cx="3791140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 </a:t>
                </a:r>
                <a:r>
                  <a:rPr lang="en-US" sz="18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menginput nilai </a:t>
                </a:r>
                <a:r>
                  <a:rPr lang="en-US"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akreditasi sekolah/madrasah yang telah divisitasi ke dalam Sispena-S/M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4" name="Google Shape;254;p10"/>
            <p:cNvSpPr/>
            <p:nvPr/>
          </p:nvSpPr>
          <p:spPr>
            <a:xfrm>
              <a:off x="8963813" y="3469517"/>
              <a:ext cx="548640" cy="54864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5" name="Google Shape;255;p10"/>
          <p:cNvGrpSpPr/>
          <p:nvPr/>
        </p:nvGrpSpPr>
        <p:grpSpPr>
          <a:xfrm>
            <a:off x="568412" y="3368226"/>
            <a:ext cx="4486592" cy="2554776"/>
            <a:chOff x="566057" y="3382713"/>
            <a:chExt cx="4793864" cy="2963234"/>
          </a:xfrm>
        </p:grpSpPr>
        <p:grpSp>
          <p:nvGrpSpPr>
            <p:cNvPr id="256" name="Google Shape;256;p10"/>
            <p:cNvGrpSpPr/>
            <p:nvPr/>
          </p:nvGrpSpPr>
          <p:grpSpPr>
            <a:xfrm>
              <a:off x="566057" y="3862390"/>
              <a:ext cx="4793864" cy="2483557"/>
              <a:chOff x="793779" y="3938109"/>
              <a:chExt cx="4171950" cy="1859261"/>
            </a:xfrm>
          </p:grpSpPr>
          <p:sp>
            <p:nvSpPr>
              <p:cNvPr id="257" name="Google Shape;257;p10"/>
              <p:cNvSpPr txBox="1"/>
              <p:nvPr/>
            </p:nvSpPr>
            <p:spPr>
              <a:xfrm>
                <a:off x="961314" y="4898801"/>
                <a:ext cx="3939907" cy="8985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 melakukan validasi &amp; verifikasi hasil visitasi sekolah/madrasah yang telah ditetapkan oleh BAN-S/M Provinsi</a:t>
                </a: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10"/>
              <p:cNvSpPr/>
              <p:nvPr/>
            </p:nvSpPr>
            <p:spPr>
              <a:xfrm>
                <a:off x="793779" y="3938109"/>
                <a:ext cx="4171950" cy="1792265"/>
              </a:xfrm>
              <a:prstGeom prst="roundRect">
                <a:avLst>
                  <a:gd name="adj" fmla="val 12343"/>
                </a:avLst>
              </a:prstGeom>
              <a:noFill/>
              <a:ln w="9525" cap="flat" cmpd="sng">
                <a:solidFill>
                  <a:srgbClr val="E36C09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11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00"/>
                  <a:buFont typeface="Arial"/>
                  <a:buNone/>
                </a:pPr>
                <a:endParaRPr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10"/>
              <p:cNvSpPr txBox="1"/>
              <p:nvPr/>
            </p:nvSpPr>
            <p:spPr>
              <a:xfrm>
                <a:off x="961314" y="4060942"/>
                <a:ext cx="3833813" cy="821455"/>
              </a:xfrm>
              <a:prstGeom prst="rect">
                <a:avLst/>
              </a:prstGeom>
              <a:solidFill>
                <a:srgbClr val="8CB3E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VALIDASI &amp; VERIFIKASI HASIL VISITASI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0" name="Google Shape;260;p10"/>
            <p:cNvSpPr/>
            <p:nvPr/>
          </p:nvSpPr>
          <p:spPr>
            <a:xfrm>
              <a:off x="2646013" y="3382713"/>
              <a:ext cx="586215" cy="63635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1" name="Google Shape;261;p10"/>
          <p:cNvGrpSpPr/>
          <p:nvPr/>
        </p:nvGrpSpPr>
        <p:grpSpPr>
          <a:xfrm>
            <a:off x="7218441" y="984083"/>
            <a:ext cx="4000500" cy="2284027"/>
            <a:chOff x="7218441" y="984083"/>
            <a:chExt cx="4000500" cy="2284027"/>
          </a:xfrm>
        </p:grpSpPr>
        <p:grpSp>
          <p:nvGrpSpPr>
            <p:cNvPr id="262" name="Google Shape;262;p10"/>
            <p:cNvGrpSpPr/>
            <p:nvPr/>
          </p:nvGrpSpPr>
          <p:grpSpPr>
            <a:xfrm>
              <a:off x="7218441" y="1435996"/>
              <a:ext cx="4000500" cy="1832114"/>
              <a:chOff x="7218441" y="1435996"/>
              <a:chExt cx="4000500" cy="1832114"/>
            </a:xfrm>
          </p:grpSpPr>
          <p:grpSp>
            <p:nvGrpSpPr>
              <p:cNvPr id="263" name="Google Shape;263;p10"/>
              <p:cNvGrpSpPr/>
              <p:nvPr/>
            </p:nvGrpSpPr>
            <p:grpSpPr>
              <a:xfrm>
                <a:off x="7218441" y="1435996"/>
                <a:ext cx="4000500" cy="1832114"/>
                <a:chOff x="4767944" y="462541"/>
                <a:chExt cx="3429000" cy="1553708"/>
              </a:xfrm>
            </p:grpSpPr>
            <p:sp>
              <p:nvSpPr>
                <p:cNvPr id="264" name="Google Shape;264;p10"/>
                <p:cNvSpPr/>
                <p:nvPr/>
              </p:nvSpPr>
              <p:spPr>
                <a:xfrm>
                  <a:off x="4767944" y="462541"/>
                  <a:ext cx="3429000" cy="1553708"/>
                </a:xfrm>
                <a:prstGeom prst="roundRect">
                  <a:avLst>
                    <a:gd name="adj" fmla="val 14277"/>
                  </a:avLst>
                </a:prstGeom>
                <a:noFill/>
                <a:ln w="9525" cap="flat" cmpd="sng">
                  <a:solidFill>
                    <a:srgbClr val="92D05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117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900"/>
                    <a:buFont typeface="Arial"/>
                    <a:buNone/>
                  </a:pPr>
                  <a:endParaRPr sz="19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5" name="Google Shape;265;p10"/>
                <p:cNvSpPr txBox="1"/>
                <p:nvPr/>
              </p:nvSpPr>
              <p:spPr>
                <a:xfrm>
                  <a:off x="4866533" y="1020671"/>
                  <a:ext cx="3270634" cy="9657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00"/>
                    <a:buFont typeface="Arial"/>
                    <a:buNone/>
                  </a:pPr>
                  <a:r>
                    <a:rPr lang="en-US" sz="17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Asesor melakukan </a:t>
                  </a:r>
                  <a:r>
                    <a:rPr lang="en-US" sz="17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Asesmen Kecukupan Sekolah/Madrasah</a:t>
                  </a:r>
                  <a:r>
                    <a:rPr lang="en-US" sz="17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yang telah ditetapkan oleh BAN-S/M Provinsi melalui akun Sispena Asesor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66" name="Google Shape;266;p10"/>
              <p:cNvSpPr txBox="1"/>
              <p:nvPr/>
            </p:nvSpPr>
            <p:spPr>
              <a:xfrm>
                <a:off x="7341324" y="1547767"/>
                <a:ext cx="3749675" cy="523221"/>
              </a:xfrm>
              <a:prstGeom prst="rect">
                <a:avLst/>
              </a:prstGeom>
              <a:solidFill>
                <a:srgbClr val="C2D59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ASESMEN KECUKUPAN</a:t>
                </a:r>
                <a:endParaRPr sz="2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7" name="Google Shape;267;p10"/>
            <p:cNvSpPr/>
            <p:nvPr/>
          </p:nvSpPr>
          <p:spPr>
            <a:xfrm>
              <a:off x="8941841" y="984083"/>
              <a:ext cx="548640" cy="54864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10"/>
          <p:cNvGrpSpPr/>
          <p:nvPr/>
        </p:nvGrpSpPr>
        <p:grpSpPr>
          <a:xfrm>
            <a:off x="757643" y="1069718"/>
            <a:ext cx="4334595" cy="1910819"/>
            <a:chOff x="757643" y="1069718"/>
            <a:chExt cx="4334595" cy="1910819"/>
          </a:xfrm>
        </p:grpSpPr>
        <p:grpSp>
          <p:nvGrpSpPr>
            <p:cNvPr id="269" name="Google Shape;269;p10"/>
            <p:cNvGrpSpPr/>
            <p:nvPr/>
          </p:nvGrpSpPr>
          <p:grpSpPr>
            <a:xfrm>
              <a:off x="757643" y="1470611"/>
              <a:ext cx="4334595" cy="1509926"/>
              <a:chOff x="757643" y="1470611"/>
              <a:chExt cx="4334595" cy="1509926"/>
            </a:xfrm>
          </p:grpSpPr>
          <p:sp>
            <p:nvSpPr>
              <p:cNvPr id="270" name="Google Shape;270;p10"/>
              <p:cNvSpPr txBox="1"/>
              <p:nvPr/>
            </p:nvSpPr>
            <p:spPr>
              <a:xfrm>
                <a:off x="872661" y="2283850"/>
                <a:ext cx="4219577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Login ke Sispena-S/M menggunakan Nomor Induk Asesor (NIA)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10"/>
              <p:cNvSpPr/>
              <p:nvPr/>
            </p:nvSpPr>
            <p:spPr>
              <a:xfrm>
                <a:off x="757643" y="1470611"/>
                <a:ext cx="4219576" cy="1509926"/>
              </a:xfrm>
              <a:prstGeom prst="roundRect">
                <a:avLst>
                  <a:gd name="adj" fmla="val 16667"/>
                </a:avLst>
              </a:prstGeom>
              <a:noFill/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11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00"/>
                  <a:buFont typeface="Arial"/>
                  <a:buNone/>
                </a:pPr>
                <a:endParaRPr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10"/>
              <p:cNvSpPr txBox="1"/>
              <p:nvPr/>
            </p:nvSpPr>
            <p:spPr>
              <a:xfrm>
                <a:off x="880823" y="1618358"/>
                <a:ext cx="3981450" cy="523220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N I A</a:t>
                </a:r>
                <a:endParaRPr sz="2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273;p10"/>
            <p:cNvSpPr/>
            <p:nvPr/>
          </p:nvSpPr>
          <p:spPr>
            <a:xfrm>
              <a:off x="2593111" y="1069718"/>
              <a:ext cx="548640" cy="54864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A7EB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4" name="Google Shape;274;p10"/>
          <p:cNvSpPr/>
          <p:nvPr/>
        </p:nvSpPr>
        <p:spPr>
          <a:xfrm>
            <a:off x="3139171" y="206608"/>
            <a:ext cx="41942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USER: ASESOR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"/>
          <p:cNvSpPr/>
          <p:nvPr/>
        </p:nvSpPr>
        <p:spPr>
          <a:xfrm>
            <a:off x="4069993" y="2667213"/>
            <a:ext cx="4293919" cy="2055126"/>
          </a:xfrm>
          <a:custGeom>
            <a:avLst/>
            <a:gdLst/>
            <a:ahLst/>
            <a:cxnLst/>
            <a:rect l="l" t="t" r="r" b="b"/>
            <a:pathLst>
              <a:path w="4293919" h="2055126" extrusionOk="0">
                <a:moveTo>
                  <a:pt x="0" y="1027563"/>
                </a:moveTo>
                <a:lnTo>
                  <a:pt x="587149" y="0"/>
                </a:lnTo>
                <a:lnTo>
                  <a:pt x="3706770" y="0"/>
                </a:lnTo>
                <a:lnTo>
                  <a:pt x="4293919" y="1027563"/>
                </a:lnTo>
                <a:lnTo>
                  <a:pt x="3706770" y="2055126"/>
                </a:lnTo>
                <a:lnTo>
                  <a:pt x="587149" y="2055126"/>
                </a:lnTo>
                <a:lnTo>
                  <a:pt x="0" y="1027563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99250" tIns="310650" rIns="599250" bIns="3106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ASESMEN KECUKUPAN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5706812" y="2192506"/>
            <a:ext cx="896366" cy="772338"/>
          </a:xfrm>
          <a:prstGeom prst="hexagon">
            <a:avLst>
              <a:gd name="adj" fmla="val 28900"/>
              <a:gd name="vf" fmla="val 115470"/>
            </a:avLst>
          </a:prstGeom>
          <a:solidFill>
            <a:srgbClr val="E7CFC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4395570" y="795218"/>
            <a:ext cx="3518836" cy="1684311"/>
          </a:xfrm>
          <a:custGeom>
            <a:avLst/>
            <a:gdLst/>
            <a:ahLst/>
            <a:cxnLst/>
            <a:rect l="l" t="t" r="r" b="b"/>
            <a:pathLst>
              <a:path w="3518836" h="1684311" extrusionOk="0">
                <a:moveTo>
                  <a:pt x="0" y="842156"/>
                </a:moveTo>
                <a:lnTo>
                  <a:pt x="481208" y="0"/>
                </a:lnTo>
                <a:lnTo>
                  <a:pt x="3037628" y="0"/>
                </a:lnTo>
                <a:lnTo>
                  <a:pt x="3518836" y="842156"/>
                </a:lnTo>
                <a:lnTo>
                  <a:pt x="3037628" y="1684311"/>
                </a:lnTo>
                <a:lnTo>
                  <a:pt x="481208" y="1684311"/>
                </a:lnTo>
                <a:lnTo>
                  <a:pt x="0" y="842156"/>
                </a:lnTo>
                <a:close/>
              </a:path>
            </a:pathLst>
          </a:custGeom>
          <a:solidFill>
            <a:srgbClr val="BF504D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1575" tIns="245075" rIns="481575" bIns="2450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Asesmen Indikator Pemenuhan Mutlak (IPM)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7999177" y="3322821"/>
            <a:ext cx="896366" cy="772338"/>
          </a:xfrm>
          <a:prstGeom prst="hexagon">
            <a:avLst>
              <a:gd name="adj" fmla="val 28900"/>
              <a:gd name="vf" fmla="val 115470"/>
            </a:avLst>
          </a:prstGeom>
          <a:solidFill>
            <a:srgbClr val="E7CFC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8086390" y="1831182"/>
            <a:ext cx="3518836" cy="1684311"/>
          </a:xfrm>
          <a:custGeom>
            <a:avLst/>
            <a:gdLst/>
            <a:ahLst/>
            <a:cxnLst/>
            <a:rect l="l" t="t" r="r" b="b"/>
            <a:pathLst>
              <a:path w="3518836" h="1684311" extrusionOk="0">
                <a:moveTo>
                  <a:pt x="0" y="842156"/>
                </a:moveTo>
                <a:lnTo>
                  <a:pt x="481208" y="0"/>
                </a:lnTo>
                <a:lnTo>
                  <a:pt x="3037628" y="0"/>
                </a:lnTo>
                <a:lnTo>
                  <a:pt x="3518836" y="842156"/>
                </a:lnTo>
                <a:lnTo>
                  <a:pt x="3037628" y="1684311"/>
                </a:lnTo>
                <a:lnTo>
                  <a:pt x="481208" y="1684311"/>
                </a:lnTo>
                <a:lnTo>
                  <a:pt x="0" y="842156"/>
                </a:lnTo>
                <a:close/>
              </a:path>
            </a:pathLst>
          </a:custGeom>
          <a:solidFill>
            <a:srgbClr val="BD6D4F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1575" tIns="245075" rIns="481575" bIns="2450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Asesmen Indikator Pemenuhan Relatif (IPR)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5706812" y="4421609"/>
            <a:ext cx="896366" cy="772338"/>
          </a:xfrm>
          <a:prstGeom prst="hexagon">
            <a:avLst>
              <a:gd name="adj" fmla="val 28900"/>
              <a:gd name="vf" fmla="val 115470"/>
            </a:avLst>
          </a:prstGeom>
          <a:solidFill>
            <a:srgbClr val="E7CFC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8086390" y="3867767"/>
            <a:ext cx="3518836" cy="1684311"/>
          </a:xfrm>
          <a:custGeom>
            <a:avLst/>
            <a:gdLst/>
            <a:ahLst/>
            <a:cxnLst/>
            <a:rect l="l" t="t" r="r" b="b"/>
            <a:pathLst>
              <a:path w="3518836" h="1684311" extrusionOk="0">
                <a:moveTo>
                  <a:pt x="0" y="842156"/>
                </a:moveTo>
                <a:lnTo>
                  <a:pt x="481208" y="0"/>
                </a:lnTo>
                <a:lnTo>
                  <a:pt x="3037628" y="0"/>
                </a:lnTo>
                <a:lnTo>
                  <a:pt x="3518836" y="842156"/>
                </a:lnTo>
                <a:lnTo>
                  <a:pt x="3037628" y="1684311"/>
                </a:lnTo>
                <a:lnTo>
                  <a:pt x="481208" y="1684311"/>
                </a:lnTo>
                <a:lnTo>
                  <a:pt x="0" y="842156"/>
                </a:lnTo>
                <a:close/>
              </a:path>
            </a:pathLst>
          </a:custGeom>
          <a:solidFill>
            <a:srgbClr val="BC8B5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1575" tIns="245075" rIns="481575" bIns="2450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Isian Akreditasi (DIA) Sekolah/Madrasah.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4487542" y="4895365"/>
            <a:ext cx="3518836" cy="1684311"/>
          </a:xfrm>
          <a:custGeom>
            <a:avLst/>
            <a:gdLst/>
            <a:ahLst/>
            <a:cxnLst/>
            <a:rect l="l" t="t" r="r" b="b"/>
            <a:pathLst>
              <a:path w="3518836" h="1684311" extrusionOk="0">
                <a:moveTo>
                  <a:pt x="0" y="842156"/>
                </a:moveTo>
                <a:lnTo>
                  <a:pt x="481208" y="0"/>
                </a:lnTo>
                <a:lnTo>
                  <a:pt x="3037628" y="0"/>
                </a:lnTo>
                <a:lnTo>
                  <a:pt x="3518836" y="842156"/>
                </a:lnTo>
                <a:lnTo>
                  <a:pt x="3037628" y="1684311"/>
                </a:lnTo>
                <a:lnTo>
                  <a:pt x="481208" y="1684311"/>
                </a:lnTo>
                <a:lnTo>
                  <a:pt x="0" y="842156"/>
                </a:lnTo>
                <a:close/>
              </a:path>
            </a:pathLst>
          </a:custGeom>
          <a:solidFill>
            <a:srgbClr val="BBA754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1575" tIns="245075" rIns="481575" bIns="2450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Dokumen-dokumen yang diunggah Sekolah/Madrasah dalam Sispena-S/M.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3577371" y="3302497"/>
            <a:ext cx="896366" cy="772338"/>
          </a:xfrm>
          <a:prstGeom prst="hexagon">
            <a:avLst>
              <a:gd name="adj" fmla="val 28900"/>
              <a:gd name="vf" fmla="val 115470"/>
            </a:avLst>
          </a:prstGeom>
          <a:solidFill>
            <a:srgbClr val="E7CFC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849410" y="3868926"/>
            <a:ext cx="3518836" cy="1684311"/>
          </a:xfrm>
          <a:custGeom>
            <a:avLst/>
            <a:gdLst/>
            <a:ahLst/>
            <a:cxnLst/>
            <a:rect l="l" t="t" r="r" b="b"/>
            <a:pathLst>
              <a:path w="3518836" h="1684311" extrusionOk="0">
                <a:moveTo>
                  <a:pt x="0" y="842156"/>
                </a:moveTo>
                <a:lnTo>
                  <a:pt x="481208" y="0"/>
                </a:lnTo>
                <a:lnTo>
                  <a:pt x="3037628" y="0"/>
                </a:lnTo>
                <a:lnTo>
                  <a:pt x="3518836" y="842156"/>
                </a:lnTo>
                <a:lnTo>
                  <a:pt x="3037628" y="1684311"/>
                </a:lnTo>
                <a:lnTo>
                  <a:pt x="481208" y="1684311"/>
                </a:lnTo>
                <a:lnTo>
                  <a:pt x="0" y="842156"/>
                </a:lnTo>
                <a:close/>
              </a:path>
            </a:pathLst>
          </a:custGeom>
          <a:solidFill>
            <a:srgbClr val="B4BA55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1575" tIns="245075" rIns="481575" bIns="2450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Indikator Kinerja dari Dashboard Monitoring Akreditasi.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849410" y="1828864"/>
            <a:ext cx="3518836" cy="1684311"/>
          </a:xfrm>
          <a:custGeom>
            <a:avLst/>
            <a:gdLst/>
            <a:ahLst/>
            <a:cxnLst/>
            <a:rect l="l" t="t" r="r" b="b"/>
            <a:pathLst>
              <a:path w="3518836" h="1684311" extrusionOk="0">
                <a:moveTo>
                  <a:pt x="0" y="842156"/>
                </a:moveTo>
                <a:lnTo>
                  <a:pt x="481208" y="0"/>
                </a:lnTo>
                <a:lnTo>
                  <a:pt x="3037628" y="0"/>
                </a:lnTo>
                <a:lnTo>
                  <a:pt x="3518836" y="842156"/>
                </a:lnTo>
                <a:lnTo>
                  <a:pt x="3037628" y="1684311"/>
                </a:lnTo>
                <a:lnTo>
                  <a:pt x="481208" y="1684311"/>
                </a:lnTo>
                <a:lnTo>
                  <a:pt x="0" y="842156"/>
                </a:lnTo>
                <a:close/>
              </a:path>
            </a:pathLst>
          </a:custGeom>
          <a:solidFill>
            <a:srgbClr val="99B958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1575" tIns="245075" rIns="481575" bIns="2450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Asesor mengisi Berita Acara Hasil Asesmen Kecukupan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1"/>
          <p:cNvSpPr txBox="1"/>
          <p:nvPr/>
        </p:nvSpPr>
        <p:spPr>
          <a:xfrm>
            <a:off x="525481" y="942708"/>
            <a:ext cx="3500073" cy="738664"/>
          </a:xfrm>
          <a:prstGeom prst="rect">
            <a:avLst/>
          </a:prstGeom>
          <a:solidFill>
            <a:srgbClr val="FBD3C1"/>
          </a:solidFill>
          <a:ln w="9525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7313" marR="0" lvl="0" indent="-873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*Sekolah/Madrasah yang dinyatakan layak  dalam Asesmen Kecukupan, divisitasi oleh asesor tersebut.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1"/>
          <p:cNvSpPr/>
          <p:nvPr/>
        </p:nvSpPr>
        <p:spPr>
          <a:xfrm>
            <a:off x="4473737" y="1448368"/>
            <a:ext cx="365760" cy="365760"/>
          </a:xfrm>
          <a:prstGeom prst="ellipse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1"/>
          <p:cNvSpPr/>
          <p:nvPr/>
        </p:nvSpPr>
        <p:spPr>
          <a:xfrm>
            <a:off x="8170136" y="2484333"/>
            <a:ext cx="365760" cy="365760"/>
          </a:xfrm>
          <a:prstGeom prst="ellipse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1"/>
          <p:cNvSpPr/>
          <p:nvPr/>
        </p:nvSpPr>
        <p:spPr>
          <a:xfrm>
            <a:off x="8165314" y="4527042"/>
            <a:ext cx="365760" cy="365760"/>
          </a:xfrm>
          <a:prstGeom prst="ellipse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1"/>
          <p:cNvSpPr/>
          <p:nvPr/>
        </p:nvSpPr>
        <p:spPr>
          <a:xfrm>
            <a:off x="4564980" y="5552612"/>
            <a:ext cx="365760" cy="365760"/>
          </a:xfrm>
          <a:prstGeom prst="ellipse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1"/>
          <p:cNvSpPr/>
          <p:nvPr/>
        </p:nvSpPr>
        <p:spPr>
          <a:xfrm>
            <a:off x="934078" y="4527042"/>
            <a:ext cx="365760" cy="365760"/>
          </a:xfrm>
          <a:prstGeom prst="ellipse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1"/>
          <p:cNvSpPr/>
          <p:nvPr/>
        </p:nvSpPr>
        <p:spPr>
          <a:xfrm>
            <a:off x="928102" y="2490309"/>
            <a:ext cx="365760" cy="365760"/>
          </a:xfrm>
          <a:prstGeom prst="ellipse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1"/>
          <p:cNvSpPr/>
          <p:nvPr/>
        </p:nvSpPr>
        <p:spPr>
          <a:xfrm>
            <a:off x="669565" y="148887"/>
            <a:ext cx="99565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USER: ASESOR (ASESMEN KECUKUPAN)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2"/>
          <p:cNvGrpSpPr/>
          <p:nvPr/>
        </p:nvGrpSpPr>
        <p:grpSpPr>
          <a:xfrm>
            <a:off x="506645" y="996015"/>
            <a:ext cx="10729770" cy="771116"/>
            <a:chOff x="401050" y="1911052"/>
            <a:chExt cx="10450641" cy="971377"/>
          </a:xfrm>
        </p:grpSpPr>
        <p:grpSp>
          <p:nvGrpSpPr>
            <p:cNvPr id="303" name="Google Shape;303;p12"/>
            <p:cNvGrpSpPr/>
            <p:nvPr/>
          </p:nvGrpSpPr>
          <p:grpSpPr>
            <a:xfrm>
              <a:off x="401050" y="1911052"/>
              <a:ext cx="10450641" cy="971377"/>
              <a:chOff x="401050" y="1911052"/>
              <a:chExt cx="10450641" cy="971377"/>
            </a:xfrm>
          </p:grpSpPr>
          <p:sp>
            <p:nvSpPr>
              <p:cNvPr id="304" name="Google Shape;304;p12"/>
              <p:cNvSpPr/>
              <p:nvPr/>
            </p:nvSpPr>
            <p:spPr>
              <a:xfrm>
                <a:off x="401050" y="1911052"/>
                <a:ext cx="10450641" cy="971377"/>
              </a:xfrm>
              <a:custGeom>
                <a:avLst/>
                <a:gdLst/>
                <a:ahLst/>
                <a:cxnLst/>
                <a:rect l="l" t="t" r="r" b="b"/>
                <a:pathLst>
                  <a:path w="10147709" h="971377" extrusionOk="0">
                    <a:moveTo>
                      <a:pt x="0" y="0"/>
                    </a:moveTo>
                    <a:lnTo>
                      <a:pt x="10147709" y="0"/>
                    </a:lnTo>
                    <a:lnTo>
                      <a:pt x="10147709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354013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200"/>
                  <a:buFont typeface="Calibri"/>
                  <a:buNone/>
                </a:pPr>
                <a:r>
                  <a:rPr lang="en-US" sz="2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Sebelum mengisi butir pernyataan, asesor diharap membaca </a:t>
                </a:r>
                <a:r>
                  <a:rPr lang="en-US" sz="22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definisi/istilah </a:t>
                </a:r>
                <a:r>
                  <a:rPr lang="en-US" sz="2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yang tersedia dalam instrumen akreditasi.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12"/>
              <p:cNvSpPr/>
              <p:nvPr/>
            </p:nvSpPr>
            <p:spPr>
              <a:xfrm>
                <a:off x="493840" y="1966527"/>
                <a:ext cx="679964" cy="829026"/>
              </a:xfrm>
              <a:prstGeom prst="rect">
                <a:avLst/>
              </a:prstGeom>
              <a:solidFill>
                <a:srgbClr val="C1DBE5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6" name="Google Shape;306;p12"/>
            <p:cNvSpPr/>
            <p:nvPr/>
          </p:nvSpPr>
          <p:spPr>
            <a:xfrm>
              <a:off x="613249" y="1982072"/>
              <a:ext cx="4411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7" name="Google Shape;307;p12"/>
          <p:cNvGrpSpPr/>
          <p:nvPr/>
        </p:nvGrpSpPr>
        <p:grpSpPr>
          <a:xfrm>
            <a:off x="524727" y="1913290"/>
            <a:ext cx="10713101" cy="671171"/>
            <a:chOff x="493841" y="3058284"/>
            <a:chExt cx="10448153" cy="971379"/>
          </a:xfrm>
        </p:grpSpPr>
        <p:grpSp>
          <p:nvGrpSpPr>
            <p:cNvPr id="308" name="Google Shape;308;p12"/>
            <p:cNvGrpSpPr/>
            <p:nvPr/>
          </p:nvGrpSpPr>
          <p:grpSpPr>
            <a:xfrm>
              <a:off x="493841" y="3058284"/>
              <a:ext cx="10448153" cy="971379"/>
              <a:chOff x="493841" y="3058284"/>
              <a:chExt cx="10448153" cy="971379"/>
            </a:xfrm>
          </p:grpSpPr>
          <p:sp>
            <p:nvSpPr>
              <p:cNvPr id="309" name="Google Shape;309;p12"/>
              <p:cNvSpPr/>
              <p:nvPr/>
            </p:nvSpPr>
            <p:spPr>
              <a:xfrm>
                <a:off x="493841" y="3058284"/>
                <a:ext cx="10448153" cy="971379"/>
              </a:xfrm>
              <a:custGeom>
                <a:avLst/>
                <a:gdLst/>
                <a:ahLst/>
                <a:cxnLst/>
                <a:rect l="l" t="t" r="r" b="b"/>
                <a:pathLst>
                  <a:path w="10147709" h="971377" extrusionOk="0">
                    <a:moveTo>
                      <a:pt x="0" y="0"/>
                    </a:moveTo>
                    <a:lnTo>
                      <a:pt x="10147709" y="0"/>
                    </a:lnTo>
                    <a:lnTo>
                      <a:pt x="10147709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354013" marR="0" lvl="0" indent="0" algn="just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200"/>
                  <a:buFont typeface="Calibri"/>
                  <a:buNone/>
                </a:pPr>
                <a:r>
                  <a:rPr lang="en-US" sz="2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 melakukan tahapan penilaian sesuai </a:t>
                </a:r>
                <a:r>
                  <a:rPr lang="en-US" sz="22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Petunjuk Teknis Pengisian Instrumen</a:t>
                </a:r>
                <a:r>
                  <a:rPr lang="en-US" sz="2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12"/>
              <p:cNvSpPr/>
              <p:nvPr/>
            </p:nvSpPr>
            <p:spPr>
              <a:xfrm>
                <a:off x="571387" y="3088593"/>
                <a:ext cx="679964" cy="885545"/>
              </a:xfrm>
              <a:prstGeom prst="rect">
                <a:avLst/>
              </a:prstGeom>
              <a:solidFill>
                <a:srgbClr val="C0EDCD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1" name="Google Shape;311;p12"/>
            <p:cNvSpPr/>
            <p:nvPr/>
          </p:nvSpPr>
          <p:spPr>
            <a:xfrm>
              <a:off x="686050" y="3125572"/>
              <a:ext cx="441146" cy="646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2" name="Google Shape;312;p12"/>
          <p:cNvGrpSpPr/>
          <p:nvPr/>
        </p:nvGrpSpPr>
        <p:grpSpPr>
          <a:xfrm>
            <a:off x="550852" y="3790157"/>
            <a:ext cx="10713104" cy="1312112"/>
            <a:chOff x="515417" y="4051703"/>
            <a:chExt cx="10458580" cy="1515613"/>
          </a:xfrm>
        </p:grpSpPr>
        <p:grpSp>
          <p:nvGrpSpPr>
            <p:cNvPr id="313" name="Google Shape;313;p12"/>
            <p:cNvGrpSpPr/>
            <p:nvPr/>
          </p:nvGrpSpPr>
          <p:grpSpPr>
            <a:xfrm>
              <a:off x="515417" y="4051703"/>
              <a:ext cx="10458580" cy="1515613"/>
              <a:chOff x="515417" y="4051703"/>
              <a:chExt cx="10458580" cy="1515613"/>
            </a:xfrm>
          </p:grpSpPr>
          <p:sp>
            <p:nvSpPr>
              <p:cNvPr id="314" name="Google Shape;314;p12"/>
              <p:cNvSpPr/>
              <p:nvPr/>
            </p:nvSpPr>
            <p:spPr>
              <a:xfrm>
                <a:off x="515417" y="4051703"/>
                <a:ext cx="10458580" cy="1515613"/>
              </a:xfrm>
              <a:custGeom>
                <a:avLst/>
                <a:gdLst/>
                <a:ahLst/>
                <a:cxnLst/>
                <a:rect l="l" t="t" r="r" b="b"/>
                <a:pathLst>
                  <a:path w="10147709" h="971377" extrusionOk="0">
                    <a:moveTo>
                      <a:pt x="0" y="0"/>
                    </a:moveTo>
                    <a:lnTo>
                      <a:pt x="10147709" y="0"/>
                    </a:lnTo>
                    <a:lnTo>
                      <a:pt x="10147709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354013" marR="0" lvl="0" indent="0" algn="just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200"/>
                  <a:buFont typeface="Calibri"/>
                  <a:buNone/>
                </a:pP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mengisi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Tabel</a:t>
                </a:r>
                <a:r>
                  <a:rPr lang="en-US" sz="22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Kesimpulan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secara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online pada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aplikasi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Sispena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minimal 50 kata.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Dalam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mengisi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tabel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kesimpulan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harus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melakukan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secara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cermat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.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menetapkan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capaian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kinerja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(1/2/3/4).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harus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mengisi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kesimpulan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dan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capaian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kinerja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seluruh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butir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12"/>
              <p:cNvSpPr/>
              <p:nvPr/>
            </p:nvSpPr>
            <p:spPr>
              <a:xfrm>
                <a:off x="569414" y="4368744"/>
                <a:ext cx="679964" cy="928819"/>
              </a:xfrm>
              <a:prstGeom prst="rect">
                <a:avLst/>
              </a:prstGeom>
              <a:solidFill>
                <a:srgbClr val="E4F5C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6" name="Google Shape;316;p12"/>
            <p:cNvSpPr/>
            <p:nvPr/>
          </p:nvSpPr>
          <p:spPr>
            <a:xfrm>
              <a:off x="679702" y="4436500"/>
              <a:ext cx="397128" cy="7465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7" name="Google Shape;317;p12"/>
          <p:cNvGrpSpPr/>
          <p:nvPr/>
        </p:nvGrpSpPr>
        <p:grpSpPr>
          <a:xfrm>
            <a:off x="524727" y="5301941"/>
            <a:ext cx="10713100" cy="800635"/>
            <a:chOff x="510101" y="5592432"/>
            <a:chExt cx="10447494" cy="971377"/>
          </a:xfrm>
        </p:grpSpPr>
        <p:grpSp>
          <p:nvGrpSpPr>
            <p:cNvPr id="318" name="Google Shape;318;p12"/>
            <p:cNvGrpSpPr/>
            <p:nvPr/>
          </p:nvGrpSpPr>
          <p:grpSpPr>
            <a:xfrm>
              <a:off x="510101" y="5592432"/>
              <a:ext cx="10447494" cy="971377"/>
              <a:chOff x="510101" y="5592432"/>
              <a:chExt cx="10447494" cy="971377"/>
            </a:xfrm>
          </p:grpSpPr>
          <p:sp>
            <p:nvSpPr>
              <p:cNvPr id="319" name="Google Shape;319;p12"/>
              <p:cNvSpPr/>
              <p:nvPr/>
            </p:nvSpPr>
            <p:spPr>
              <a:xfrm>
                <a:off x="510101" y="5592432"/>
                <a:ext cx="10447494" cy="971377"/>
              </a:xfrm>
              <a:custGeom>
                <a:avLst/>
                <a:gdLst/>
                <a:ahLst/>
                <a:cxnLst/>
                <a:rect l="l" t="t" r="r" b="b"/>
                <a:pathLst>
                  <a:path w="10123774" h="971377" extrusionOk="0">
                    <a:moveTo>
                      <a:pt x="0" y="0"/>
                    </a:moveTo>
                    <a:lnTo>
                      <a:pt x="10123774" y="0"/>
                    </a:lnTo>
                    <a:lnTo>
                      <a:pt x="10123774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354013" marR="0" lvl="0" indent="0" algn="just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200"/>
                  <a:buFont typeface="Calibri"/>
                  <a:buNone/>
                </a:pP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menginput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Berita</a:t>
                </a:r>
                <a:r>
                  <a:rPr lang="en-US" sz="22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Acara </a:t>
                </a:r>
                <a:r>
                  <a:rPr lang="en-US" sz="22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Visitasi</a:t>
                </a:r>
                <a:r>
                  <a:rPr lang="en-US" sz="22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dan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mengunggah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file PDF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berita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acara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visitasi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yang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sudah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ditandatangani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lengkap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oleh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kedua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dan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kepala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sekolah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12"/>
              <p:cNvSpPr/>
              <p:nvPr/>
            </p:nvSpPr>
            <p:spPr>
              <a:xfrm>
                <a:off x="584369" y="5667976"/>
                <a:ext cx="679964" cy="842106"/>
              </a:xfrm>
              <a:prstGeom prst="rect">
                <a:avLst/>
              </a:prstGeom>
              <a:solidFill>
                <a:srgbClr val="FBD3C1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1" name="Google Shape;321;p12"/>
            <p:cNvSpPr/>
            <p:nvPr/>
          </p:nvSpPr>
          <p:spPr>
            <a:xfrm>
              <a:off x="691957" y="5667976"/>
              <a:ext cx="396707" cy="784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2" name="Google Shape;322;p12"/>
          <p:cNvSpPr/>
          <p:nvPr/>
        </p:nvSpPr>
        <p:spPr>
          <a:xfrm>
            <a:off x="489034" y="149939"/>
            <a:ext cx="95378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USER: ASESOR (INPUT HASIL VISITASI)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3" name="Google Shape;323;p12"/>
          <p:cNvGrpSpPr/>
          <p:nvPr/>
        </p:nvGrpSpPr>
        <p:grpSpPr>
          <a:xfrm>
            <a:off x="532965" y="2779813"/>
            <a:ext cx="10713099" cy="848718"/>
            <a:chOff x="449071" y="3054165"/>
            <a:chExt cx="10492922" cy="971377"/>
          </a:xfrm>
        </p:grpSpPr>
        <p:grpSp>
          <p:nvGrpSpPr>
            <p:cNvPr id="324" name="Google Shape;324;p12"/>
            <p:cNvGrpSpPr/>
            <p:nvPr/>
          </p:nvGrpSpPr>
          <p:grpSpPr>
            <a:xfrm>
              <a:off x="449071" y="3054165"/>
              <a:ext cx="10492922" cy="971377"/>
              <a:chOff x="449071" y="3054165"/>
              <a:chExt cx="10492922" cy="971377"/>
            </a:xfrm>
          </p:grpSpPr>
          <p:sp>
            <p:nvSpPr>
              <p:cNvPr id="325" name="Google Shape;325;p12"/>
              <p:cNvSpPr/>
              <p:nvPr/>
            </p:nvSpPr>
            <p:spPr>
              <a:xfrm>
                <a:off x="449071" y="3054165"/>
                <a:ext cx="10492922" cy="971377"/>
              </a:xfrm>
              <a:custGeom>
                <a:avLst/>
                <a:gdLst/>
                <a:ahLst/>
                <a:cxnLst/>
                <a:rect l="l" t="t" r="r" b="b"/>
                <a:pathLst>
                  <a:path w="10147709" h="971377" extrusionOk="0">
                    <a:moveTo>
                      <a:pt x="0" y="0"/>
                    </a:moveTo>
                    <a:lnTo>
                      <a:pt x="10147709" y="0"/>
                    </a:lnTo>
                    <a:lnTo>
                      <a:pt x="10147709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354013" marR="0" lvl="0" indent="0" algn="just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200"/>
                  <a:buFont typeface="Calibri"/>
                  <a:buNone/>
                </a:pP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dapat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menuliskan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hasil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penggalian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data pada file excel/word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untuk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memudahkan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pembuatan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kesimpulan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penilaian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(</a:t>
                </a:r>
                <a:r>
                  <a:rPr lang="en-US" sz="22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format excel/word </a:t>
                </a:r>
                <a:r>
                  <a:rPr lang="en-US" sz="22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bebas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).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Selanjutnya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hasil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penggalian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data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tersebut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di</a:t>
                </a:r>
                <a:r>
                  <a:rPr lang="en-US" sz="2200" b="0" i="1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copy</a:t>
                </a:r>
                <a:r>
                  <a:rPr lang="en-US" sz="2200" b="0" i="1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paste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2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Sispena</a:t>
                </a:r>
                <a:r>
                  <a:rPr lang="en-US" sz="22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-S/M.</a:t>
                </a:r>
                <a:endParaRPr sz="22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12"/>
              <p:cNvSpPr/>
              <p:nvPr/>
            </p:nvSpPr>
            <p:spPr>
              <a:xfrm>
                <a:off x="493839" y="3135417"/>
                <a:ext cx="712743" cy="805331"/>
              </a:xfrm>
              <a:prstGeom prst="rect">
                <a:avLst/>
              </a:prstGeom>
              <a:solidFill>
                <a:srgbClr val="CCC0D9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7" name="Google Shape;327;p12"/>
            <p:cNvSpPr/>
            <p:nvPr/>
          </p:nvSpPr>
          <p:spPr>
            <a:xfrm>
              <a:off x="631718" y="3205190"/>
              <a:ext cx="404206" cy="739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/>
          <p:nvPr/>
        </p:nvSpPr>
        <p:spPr>
          <a:xfrm>
            <a:off x="53396" y="2760163"/>
            <a:ext cx="1865131" cy="1591128"/>
          </a:xfrm>
          <a:prstGeom prst="ellipse">
            <a:avLst/>
          </a:prstGeom>
          <a:solidFill>
            <a:srgbClr val="0070C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4"/>
          <p:cNvSpPr txBox="1"/>
          <p:nvPr/>
        </p:nvSpPr>
        <p:spPr>
          <a:xfrm>
            <a:off x="7874" y="3069814"/>
            <a:ext cx="191551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VALIDASI HASIL VISITASI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4" name="Google Shape;334;p14"/>
          <p:cNvGrpSpPr/>
          <p:nvPr/>
        </p:nvGrpSpPr>
        <p:grpSpPr>
          <a:xfrm>
            <a:off x="1104553" y="956490"/>
            <a:ext cx="9982897" cy="2131805"/>
            <a:chOff x="1104553" y="921986"/>
            <a:chExt cx="9982897" cy="2131805"/>
          </a:xfrm>
        </p:grpSpPr>
        <p:sp>
          <p:nvSpPr>
            <p:cNvPr id="335" name="Google Shape;335;p14"/>
            <p:cNvSpPr/>
            <p:nvPr/>
          </p:nvSpPr>
          <p:spPr>
            <a:xfrm rot="-4365581">
              <a:off x="574929" y="2303223"/>
              <a:ext cx="1538591" cy="244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B649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36" name="Google Shape;336;p14"/>
            <p:cNvSpPr/>
            <p:nvPr/>
          </p:nvSpPr>
          <p:spPr>
            <a:xfrm>
              <a:off x="1347085" y="955009"/>
              <a:ext cx="639993" cy="640082"/>
            </a:xfrm>
            <a:custGeom>
              <a:avLst/>
              <a:gdLst/>
              <a:ahLst/>
              <a:cxnLst/>
              <a:rect l="l" t="t" r="r" b="b"/>
              <a:pathLst>
                <a:path w="639993" h="640082" extrusionOk="0">
                  <a:moveTo>
                    <a:pt x="0" y="320041"/>
                  </a:moveTo>
                  <a:cubicBezTo>
                    <a:pt x="0" y="143287"/>
                    <a:pt x="143268" y="0"/>
                    <a:pt x="319997" y="0"/>
                  </a:cubicBezTo>
                  <a:cubicBezTo>
                    <a:pt x="496726" y="0"/>
                    <a:pt x="639994" y="143287"/>
                    <a:pt x="639994" y="320041"/>
                  </a:cubicBezTo>
                  <a:cubicBezTo>
                    <a:pt x="639994" y="496795"/>
                    <a:pt x="496726" y="640082"/>
                    <a:pt x="319997" y="640082"/>
                  </a:cubicBezTo>
                  <a:cubicBezTo>
                    <a:pt x="143268" y="640082"/>
                    <a:pt x="0" y="496795"/>
                    <a:pt x="0" y="320041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1500" tIns="111500" rIns="111500" bIns="111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7" name="Google Shape;337;p14"/>
            <p:cNvGrpSpPr/>
            <p:nvPr/>
          </p:nvGrpSpPr>
          <p:grpSpPr>
            <a:xfrm>
              <a:off x="2210140" y="921986"/>
              <a:ext cx="8877310" cy="1017164"/>
              <a:chOff x="5604042" y="-241184"/>
              <a:chExt cx="1294343" cy="1017164"/>
            </a:xfrm>
          </p:grpSpPr>
          <p:sp>
            <p:nvSpPr>
              <p:cNvPr id="338" name="Google Shape;338;p14"/>
              <p:cNvSpPr/>
              <p:nvPr/>
            </p:nvSpPr>
            <p:spPr>
              <a:xfrm>
                <a:off x="5700130" y="2848"/>
                <a:ext cx="1159698" cy="7731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14"/>
              <p:cNvSpPr txBox="1"/>
              <p:nvPr/>
            </p:nvSpPr>
            <p:spPr>
              <a:xfrm>
                <a:off x="5604042" y="-241184"/>
                <a:ext cx="1294343" cy="676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1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2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 melakukan validasi dan verifikasi hasil visitasi sekolah/madrasah yang telah ditetapkan oleh BAN-S/M Provinsi.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40" name="Google Shape;340;p14"/>
          <p:cNvGrpSpPr/>
          <p:nvPr/>
        </p:nvGrpSpPr>
        <p:grpSpPr>
          <a:xfrm>
            <a:off x="1467307" y="1948085"/>
            <a:ext cx="9355693" cy="1236123"/>
            <a:chOff x="1467307" y="1844573"/>
            <a:chExt cx="9355693" cy="1236123"/>
          </a:xfrm>
        </p:grpSpPr>
        <p:sp>
          <p:nvSpPr>
            <p:cNvPr id="341" name="Google Shape;341;p14"/>
            <p:cNvSpPr/>
            <p:nvPr/>
          </p:nvSpPr>
          <p:spPr>
            <a:xfrm rot="-2626922">
              <a:off x="1354562" y="2758034"/>
              <a:ext cx="871856" cy="244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B649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42" name="Google Shape;342;p14"/>
            <p:cNvSpPr/>
            <p:nvPr/>
          </p:nvSpPr>
          <p:spPr>
            <a:xfrm>
              <a:off x="2016270" y="1927157"/>
              <a:ext cx="639993" cy="640082"/>
            </a:xfrm>
            <a:custGeom>
              <a:avLst/>
              <a:gdLst/>
              <a:ahLst/>
              <a:cxnLst/>
              <a:rect l="l" t="t" r="r" b="b"/>
              <a:pathLst>
                <a:path w="639993" h="640082" extrusionOk="0">
                  <a:moveTo>
                    <a:pt x="0" y="320041"/>
                  </a:moveTo>
                  <a:cubicBezTo>
                    <a:pt x="0" y="143287"/>
                    <a:pt x="143268" y="0"/>
                    <a:pt x="319997" y="0"/>
                  </a:cubicBezTo>
                  <a:cubicBezTo>
                    <a:pt x="496726" y="0"/>
                    <a:pt x="639994" y="143287"/>
                    <a:pt x="639994" y="320041"/>
                  </a:cubicBezTo>
                  <a:cubicBezTo>
                    <a:pt x="639994" y="496795"/>
                    <a:pt x="496726" y="640082"/>
                    <a:pt x="319997" y="640082"/>
                  </a:cubicBezTo>
                  <a:cubicBezTo>
                    <a:pt x="143268" y="640082"/>
                    <a:pt x="0" y="496795"/>
                    <a:pt x="0" y="320041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1500" tIns="111500" rIns="111500" bIns="111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4"/>
            <p:cNvSpPr txBox="1"/>
            <p:nvPr/>
          </p:nvSpPr>
          <p:spPr>
            <a:xfrm>
              <a:off x="2830005" y="1844573"/>
              <a:ext cx="7992995" cy="676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Sekolah/madrasah yang divalidasi dan verifikasi bukan sekolah/madrasah yang divisitasi oleh asesor tersebut.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" name="Google Shape;344;p14"/>
          <p:cNvGrpSpPr/>
          <p:nvPr/>
        </p:nvGrpSpPr>
        <p:grpSpPr>
          <a:xfrm>
            <a:off x="1989814" y="2706075"/>
            <a:ext cx="9967047" cy="1715415"/>
            <a:chOff x="1475760" y="2673858"/>
            <a:chExt cx="9967047" cy="1715415"/>
          </a:xfrm>
        </p:grpSpPr>
        <p:sp>
          <p:nvSpPr>
            <p:cNvPr id="345" name="Google Shape;345;p14"/>
            <p:cNvSpPr/>
            <p:nvPr/>
          </p:nvSpPr>
          <p:spPr>
            <a:xfrm>
              <a:off x="1475760" y="3559269"/>
              <a:ext cx="785452" cy="244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B649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46" name="Google Shape;346;p14"/>
            <p:cNvSpPr/>
            <p:nvPr/>
          </p:nvSpPr>
          <p:spPr>
            <a:xfrm>
              <a:off x="2261212" y="3251445"/>
              <a:ext cx="639993" cy="640082"/>
            </a:xfrm>
            <a:custGeom>
              <a:avLst/>
              <a:gdLst/>
              <a:ahLst/>
              <a:cxnLst/>
              <a:rect l="l" t="t" r="r" b="b"/>
              <a:pathLst>
                <a:path w="639993" h="640082" extrusionOk="0">
                  <a:moveTo>
                    <a:pt x="0" y="320041"/>
                  </a:moveTo>
                  <a:cubicBezTo>
                    <a:pt x="0" y="143287"/>
                    <a:pt x="143268" y="0"/>
                    <a:pt x="319997" y="0"/>
                  </a:cubicBezTo>
                  <a:cubicBezTo>
                    <a:pt x="496726" y="0"/>
                    <a:pt x="639994" y="143287"/>
                    <a:pt x="639994" y="320041"/>
                  </a:cubicBezTo>
                  <a:cubicBezTo>
                    <a:pt x="639994" y="496795"/>
                    <a:pt x="496726" y="640082"/>
                    <a:pt x="319997" y="640082"/>
                  </a:cubicBezTo>
                  <a:cubicBezTo>
                    <a:pt x="143268" y="640082"/>
                    <a:pt x="0" y="496795"/>
                    <a:pt x="0" y="320041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1500" tIns="111500" rIns="111500" bIns="111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4"/>
            <p:cNvSpPr txBox="1"/>
            <p:nvPr/>
          </p:nvSpPr>
          <p:spPr>
            <a:xfrm>
              <a:off x="3069117" y="2673858"/>
              <a:ext cx="8373690" cy="171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Asesor (tim validasi dan verifikasi) melakukan pemeriksaan terhadap proses visitasi dengan melihat: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4163" marR="0" lvl="0" indent="-2825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AutoNum type="alphaLcParenR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Berita Acara Pelaksanaan Visitasi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4163" marR="0" lvl="0" indent="-2825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AutoNum type="alphaLcParenR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Kartu Kendali Proses Visitasi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8" name="Google Shape;348;p14"/>
          <p:cNvGrpSpPr/>
          <p:nvPr/>
        </p:nvGrpSpPr>
        <p:grpSpPr>
          <a:xfrm>
            <a:off x="296091" y="4194927"/>
            <a:ext cx="11895908" cy="1881525"/>
            <a:chOff x="1396447" y="4084805"/>
            <a:chExt cx="10136706" cy="2308972"/>
          </a:xfrm>
        </p:grpSpPr>
        <p:sp>
          <p:nvSpPr>
            <p:cNvPr id="349" name="Google Shape;349;p14"/>
            <p:cNvSpPr/>
            <p:nvPr/>
          </p:nvSpPr>
          <p:spPr>
            <a:xfrm rot="2947275">
              <a:off x="1235669" y="4452604"/>
              <a:ext cx="984054" cy="244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B649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50" name="Google Shape;350;p14"/>
            <p:cNvSpPr/>
            <p:nvPr/>
          </p:nvSpPr>
          <p:spPr>
            <a:xfrm>
              <a:off x="1939154" y="4758767"/>
              <a:ext cx="639993" cy="640082"/>
            </a:xfrm>
            <a:custGeom>
              <a:avLst/>
              <a:gdLst/>
              <a:ahLst/>
              <a:cxnLst/>
              <a:rect l="l" t="t" r="r" b="b"/>
              <a:pathLst>
                <a:path w="639993" h="640082" extrusionOk="0">
                  <a:moveTo>
                    <a:pt x="0" y="320041"/>
                  </a:moveTo>
                  <a:cubicBezTo>
                    <a:pt x="0" y="143287"/>
                    <a:pt x="143268" y="0"/>
                    <a:pt x="319997" y="0"/>
                  </a:cubicBezTo>
                  <a:cubicBezTo>
                    <a:pt x="496726" y="0"/>
                    <a:pt x="639994" y="143287"/>
                    <a:pt x="639994" y="320041"/>
                  </a:cubicBezTo>
                  <a:cubicBezTo>
                    <a:pt x="639994" y="496795"/>
                    <a:pt x="496726" y="640082"/>
                    <a:pt x="319997" y="640082"/>
                  </a:cubicBezTo>
                  <a:cubicBezTo>
                    <a:pt x="143268" y="640082"/>
                    <a:pt x="0" y="496795"/>
                    <a:pt x="0" y="320041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1500" tIns="111500" rIns="111500" bIns="111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4"/>
            <p:cNvSpPr txBox="1"/>
            <p:nvPr/>
          </p:nvSpPr>
          <p:spPr>
            <a:xfrm>
              <a:off x="2754485" y="4678363"/>
              <a:ext cx="8778668" cy="171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Asesor melakukan pemeriksaan terhadap hasil visitasi yang mencakup: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4163" marR="0" lvl="0" indent="-2825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AutoNum type="alphaLcParenR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Hasil penilaian individu asesor dan nilai akhir kelompok.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4163" marR="0" lvl="0" indent="-2825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AutoNum type="alphaLcParenR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Kesesuaian antara nilai visitasi dan rekomendasi.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4163" marR="0" lvl="0" indent="-2825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AutoNum type="alphaLcParenR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Kelengkapan Data Pendukung Asesor: Rekap Nilai, Foto, Berita Acara,     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588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Pakta integritas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2" name="Google Shape;352;p14"/>
          <p:cNvSpPr/>
          <p:nvPr/>
        </p:nvSpPr>
        <p:spPr>
          <a:xfrm>
            <a:off x="291666" y="111987"/>
            <a:ext cx="1027300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USER: ASESOR </a:t>
            </a: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(VALIDASI &amp; VERIFIKASI HASIL VISITASI)</a:t>
            </a: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15"/>
          <p:cNvGrpSpPr/>
          <p:nvPr/>
        </p:nvGrpSpPr>
        <p:grpSpPr>
          <a:xfrm>
            <a:off x="223874" y="1145607"/>
            <a:ext cx="11628488" cy="1626578"/>
            <a:chOff x="485320" y="1695862"/>
            <a:chExt cx="10681690" cy="1626578"/>
          </a:xfrm>
        </p:grpSpPr>
        <p:grpSp>
          <p:nvGrpSpPr>
            <p:cNvPr id="358" name="Google Shape;358;p15"/>
            <p:cNvGrpSpPr/>
            <p:nvPr/>
          </p:nvGrpSpPr>
          <p:grpSpPr>
            <a:xfrm>
              <a:off x="485320" y="1695862"/>
              <a:ext cx="10681690" cy="1626578"/>
              <a:chOff x="485320" y="1695862"/>
              <a:chExt cx="10681690" cy="1626578"/>
            </a:xfrm>
          </p:grpSpPr>
          <p:sp>
            <p:nvSpPr>
              <p:cNvPr id="359" name="Google Shape;359;p15"/>
              <p:cNvSpPr/>
              <p:nvPr/>
            </p:nvSpPr>
            <p:spPr>
              <a:xfrm>
                <a:off x="485320" y="1695862"/>
                <a:ext cx="10681690" cy="1626578"/>
              </a:xfrm>
              <a:custGeom>
                <a:avLst/>
                <a:gdLst/>
                <a:ahLst/>
                <a:cxnLst/>
                <a:rect l="l" t="t" r="r" b="b"/>
                <a:pathLst>
                  <a:path w="10147709" h="971377" extrusionOk="0">
                    <a:moveTo>
                      <a:pt x="0" y="0"/>
                    </a:moveTo>
                    <a:lnTo>
                      <a:pt x="10147709" y="0"/>
                    </a:lnTo>
                    <a:lnTo>
                      <a:pt x="10147709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265113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Apabila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menemukan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ketidaksesuaian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data/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informasi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dengan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ketentuan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dalam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proses dan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hasil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akreditasi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,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maka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(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tim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validasi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dan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verifikasi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)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melaporkan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kepada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BAN S/M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Provinsi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untuk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dilakukan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klarifikasi</a:t>
                </a:r>
                <a:r>
                  <a:rPr lang="en-US" sz="24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terhadap</a:t>
                </a:r>
                <a:r>
                  <a:rPr lang="en-US" sz="24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tim</a:t>
                </a:r>
                <a:r>
                  <a:rPr lang="en-US" sz="24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4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yang </a:t>
                </a:r>
                <a:r>
                  <a:rPr lang="en-US" sz="24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bertugas</a:t>
                </a:r>
                <a:r>
                  <a:rPr lang="en-US" sz="24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visitasi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15"/>
              <p:cNvSpPr/>
              <p:nvPr/>
            </p:nvSpPr>
            <p:spPr>
              <a:xfrm>
                <a:off x="533996" y="1857271"/>
                <a:ext cx="679964" cy="995662"/>
              </a:xfrm>
              <a:prstGeom prst="rect">
                <a:avLst/>
              </a:prstGeom>
              <a:solidFill>
                <a:srgbClr val="C1DBE5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1" name="Google Shape;361;p15"/>
            <p:cNvSpPr/>
            <p:nvPr/>
          </p:nvSpPr>
          <p:spPr>
            <a:xfrm>
              <a:off x="643375" y="1983526"/>
              <a:ext cx="4411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2" name="Google Shape;362;p15"/>
          <p:cNvGrpSpPr/>
          <p:nvPr/>
        </p:nvGrpSpPr>
        <p:grpSpPr>
          <a:xfrm>
            <a:off x="223873" y="3018092"/>
            <a:ext cx="11383525" cy="1137089"/>
            <a:chOff x="493840" y="3399343"/>
            <a:chExt cx="10448152" cy="1137089"/>
          </a:xfrm>
        </p:grpSpPr>
        <p:grpSp>
          <p:nvGrpSpPr>
            <p:cNvPr id="363" name="Google Shape;363;p15"/>
            <p:cNvGrpSpPr/>
            <p:nvPr/>
          </p:nvGrpSpPr>
          <p:grpSpPr>
            <a:xfrm>
              <a:off x="493840" y="3399343"/>
              <a:ext cx="10448152" cy="1137089"/>
              <a:chOff x="493840" y="3399343"/>
              <a:chExt cx="10448152" cy="1137089"/>
            </a:xfrm>
          </p:grpSpPr>
          <p:sp>
            <p:nvSpPr>
              <p:cNvPr id="364" name="Google Shape;364;p15"/>
              <p:cNvSpPr/>
              <p:nvPr/>
            </p:nvSpPr>
            <p:spPr>
              <a:xfrm>
                <a:off x="493840" y="3399343"/>
                <a:ext cx="10448152" cy="1137089"/>
              </a:xfrm>
              <a:custGeom>
                <a:avLst/>
                <a:gdLst/>
                <a:ahLst/>
                <a:cxnLst/>
                <a:rect l="l" t="t" r="r" b="b"/>
                <a:pathLst>
                  <a:path w="10147709" h="971377" extrusionOk="0">
                    <a:moveTo>
                      <a:pt x="0" y="0"/>
                    </a:moveTo>
                    <a:lnTo>
                      <a:pt x="10147709" y="0"/>
                    </a:lnTo>
                    <a:lnTo>
                      <a:pt x="10147709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265113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membuat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berita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acara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validasi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dan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verifikasi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hasil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visitasi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untuk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setiap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sekolah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/madrasah yang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divalidasi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dan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disimpan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dalam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bentuk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file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berformat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PDF. </a:t>
                </a:r>
                <a:endParaRPr sz="1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15"/>
              <p:cNvSpPr/>
              <p:nvPr/>
            </p:nvSpPr>
            <p:spPr>
              <a:xfrm>
                <a:off x="542478" y="3482018"/>
                <a:ext cx="679964" cy="971738"/>
              </a:xfrm>
              <a:prstGeom prst="rect">
                <a:avLst/>
              </a:prstGeom>
              <a:solidFill>
                <a:srgbClr val="C0EDCD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6" name="Google Shape;366;p15"/>
            <p:cNvSpPr/>
            <p:nvPr/>
          </p:nvSpPr>
          <p:spPr>
            <a:xfrm>
              <a:off x="644769" y="3567389"/>
              <a:ext cx="4411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15"/>
          <p:cNvGrpSpPr/>
          <p:nvPr/>
        </p:nvGrpSpPr>
        <p:grpSpPr>
          <a:xfrm>
            <a:off x="232111" y="4451983"/>
            <a:ext cx="11383525" cy="971377"/>
            <a:chOff x="493841" y="4193312"/>
            <a:chExt cx="11383525" cy="971377"/>
          </a:xfrm>
        </p:grpSpPr>
        <p:grpSp>
          <p:nvGrpSpPr>
            <p:cNvPr id="368" name="Google Shape;368;p15"/>
            <p:cNvGrpSpPr/>
            <p:nvPr/>
          </p:nvGrpSpPr>
          <p:grpSpPr>
            <a:xfrm>
              <a:off x="493841" y="4193312"/>
              <a:ext cx="11383525" cy="971377"/>
              <a:chOff x="493841" y="4193312"/>
              <a:chExt cx="11383525" cy="971377"/>
            </a:xfrm>
          </p:grpSpPr>
          <p:sp>
            <p:nvSpPr>
              <p:cNvPr id="369" name="Google Shape;369;p15"/>
              <p:cNvSpPr/>
              <p:nvPr/>
            </p:nvSpPr>
            <p:spPr>
              <a:xfrm>
                <a:off x="493841" y="4193312"/>
                <a:ext cx="11383525" cy="971377"/>
              </a:xfrm>
              <a:custGeom>
                <a:avLst/>
                <a:gdLst/>
                <a:ahLst/>
                <a:cxnLst/>
                <a:rect l="l" t="t" r="r" b="b"/>
                <a:pathLst>
                  <a:path w="10147709" h="971377" extrusionOk="0">
                    <a:moveTo>
                      <a:pt x="0" y="0"/>
                    </a:moveTo>
                    <a:lnTo>
                      <a:pt x="10147709" y="0"/>
                    </a:lnTo>
                    <a:lnTo>
                      <a:pt x="10147709" y="971377"/>
                    </a:lnTo>
                    <a:lnTo>
                      <a:pt x="0" y="971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657925" tIns="91425" rIns="91425" bIns="91425" anchor="ctr" anchorCtr="0">
                <a:noAutofit/>
              </a:bodyPr>
              <a:lstStyle/>
              <a:p>
                <a:pPr marL="265113" lvl="0">
                  <a:lnSpc>
                    <a:spcPct val="90000"/>
                  </a:lnSpc>
                  <a:buSzPts val="2400"/>
                </a:pP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Selanjutnya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asesor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menyerahkan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berita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acara 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validasi</a:t>
                </a:r>
                <a:r>
                  <a:rPr lang="en-US" sz="2400" dirty="0">
                    <a:solidFill>
                      <a:schemeClr val="dk1"/>
                    </a:solidFill>
                  </a:rPr>
                  <a:t> dan 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verifikasi</a:t>
                </a:r>
                <a:r>
                  <a:rPr lang="en-US" sz="24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hasil</a:t>
                </a:r>
                <a:r>
                  <a:rPr lang="en-US" sz="24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visitasi</a:t>
                </a:r>
                <a:r>
                  <a:rPr lang="en-US" sz="24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kepada</a:t>
                </a:r>
                <a:r>
                  <a:rPr lang="en-US" sz="24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BAN-S/M </a:t>
                </a:r>
                <a:r>
                  <a:rPr lang="en-US" sz="2400" b="0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Provinsi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15"/>
              <p:cNvSpPr/>
              <p:nvPr/>
            </p:nvSpPr>
            <p:spPr>
              <a:xfrm>
                <a:off x="534855" y="4236864"/>
                <a:ext cx="727497" cy="847722"/>
              </a:xfrm>
              <a:prstGeom prst="rect">
                <a:avLst/>
              </a:prstGeom>
              <a:solidFill>
                <a:srgbClr val="E4F5C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6862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1" name="Google Shape;371;p15"/>
            <p:cNvSpPr/>
            <p:nvPr/>
          </p:nvSpPr>
          <p:spPr>
            <a:xfrm>
              <a:off x="662805" y="4337559"/>
              <a:ext cx="4411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3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2" name="Google Shape;372;p15"/>
          <p:cNvSpPr txBox="1"/>
          <p:nvPr/>
        </p:nvSpPr>
        <p:spPr>
          <a:xfrm>
            <a:off x="10825655" y="42040"/>
            <a:ext cx="846715" cy="74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ckwel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PPA</a:t>
            </a:r>
            <a:endParaRPr sz="1800" b="1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3" name="Google Shape;373;p15"/>
          <p:cNvSpPr/>
          <p:nvPr/>
        </p:nvSpPr>
        <p:spPr>
          <a:xfrm>
            <a:off x="-124467" y="76273"/>
            <a:ext cx="1059295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USER: ASESOR: </a:t>
            </a: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VALIDASI &amp; VERIFIKASI HASIL VISITASI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2469932" y="1828800"/>
            <a:ext cx="7262648" cy="2522483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9"/>
          <p:cNvSpPr txBox="1">
            <a:spLocks noGrp="1"/>
          </p:cNvSpPr>
          <p:nvPr>
            <p:ph type="ctrTitle"/>
          </p:nvPr>
        </p:nvSpPr>
        <p:spPr>
          <a:xfrm>
            <a:off x="1524000" y="1965433"/>
            <a:ext cx="9144000" cy="1544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PEMUTARAN VIDEO SIMULASI SISPENA-S/M</a:t>
            </a:r>
            <a:endParaRPr/>
          </a:p>
        </p:txBody>
      </p:sp>
      <p:sp>
        <p:nvSpPr>
          <p:cNvPr id="380" name="Google Shape;380;p3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 dirty="0"/>
              <a:t>(35 </a:t>
            </a:r>
            <a:r>
              <a:rPr lang="en-US" b="1" dirty="0" err="1"/>
              <a:t>Menit</a:t>
            </a:r>
            <a:r>
              <a:rPr lang="en-US" b="1" dirty="0"/>
              <a:t>)</a:t>
            </a:r>
            <a:endParaRPr b="1" dirty="0"/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75E65-631A-4ADF-8DB6-92DEDABC1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47" y="-83170"/>
            <a:ext cx="10972800" cy="1143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VIDEO SIMULASI SISPENA-S/M</a:t>
            </a:r>
            <a:endParaRPr lang="id-ID" b="1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69FA9-3188-4E34-936A-17276CB4C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235" y="1600201"/>
            <a:ext cx="11767930" cy="4525963"/>
          </a:xfrm>
        </p:spPr>
        <p:txBody>
          <a:bodyPr/>
          <a:lstStyle/>
          <a:p>
            <a:pPr marL="114300" indent="0">
              <a:buNone/>
            </a:pPr>
            <a:r>
              <a:rPr lang="fi-FI"/>
              <a:t>1. Login + Profile + Asesmen Kecukupan, tautan :</a:t>
            </a:r>
          </a:p>
          <a:p>
            <a:pPr marL="114300" indent="0">
              <a:buNone/>
            </a:pPr>
            <a:r>
              <a:rPr lang="fi-FI" sz="2400">
                <a:hlinkClick r:id="rId2"/>
              </a:rPr>
              <a:t>https://drive.google.com/file/d/1FW1Q8T0Sz3wcfVIjGWtTFLI9MgAKsjlc/view?usp=sharing</a:t>
            </a:r>
            <a:endParaRPr lang="fi-FI" sz="2400"/>
          </a:p>
          <a:p>
            <a:pPr marL="114300" indent="0">
              <a:buNone/>
            </a:pPr>
            <a:endParaRPr lang="en-US" sz="1200"/>
          </a:p>
          <a:p>
            <a:pPr marL="114300" indent="0">
              <a:buNone/>
            </a:pPr>
            <a:r>
              <a:rPr lang="id-ID"/>
              <a:t>2. Penilaian Visitasi</a:t>
            </a:r>
            <a:r>
              <a:rPr lang="en-US"/>
              <a:t>, </a:t>
            </a:r>
            <a:r>
              <a:rPr lang="fi-FI"/>
              <a:t>tautan :</a:t>
            </a:r>
            <a:endParaRPr lang="en-US"/>
          </a:p>
          <a:p>
            <a:pPr marL="114300" indent="0">
              <a:buNone/>
            </a:pPr>
            <a:r>
              <a:rPr lang="fi-FI" sz="2400">
                <a:hlinkClick r:id="rId3"/>
              </a:rPr>
              <a:t>https://drive.google.com/file/d/1kuG2Q9Ol2q5e84t6z_shHLUGmAPevJga/view?usp=sharing</a:t>
            </a:r>
            <a:endParaRPr lang="fi-FI" sz="2400"/>
          </a:p>
          <a:p>
            <a:pPr marL="114300" indent="0">
              <a:buNone/>
            </a:pPr>
            <a:endParaRPr lang="fi-FI" sz="1600"/>
          </a:p>
          <a:p>
            <a:pPr marL="114300" indent="0">
              <a:buNone/>
            </a:pPr>
            <a:r>
              <a:rPr lang="id-ID"/>
              <a:t>3. Validasi</a:t>
            </a:r>
            <a:r>
              <a:rPr lang="en-US"/>
              <a:t>, </a:t>
            </a:r>
            <a:r>
              <a:rPr lang="fi-FI"/>
              <a:t>tautan :</a:t>
            </a:r>
            <a:endParaRPr lang="en-US"/>
          </a:p>
          <a:p>
            <a:pPr marL="114300" indent="0">
              <a:buNone/>
            </a:pPr>
            <a:r>
              <a:rPr lang="id-ID" sz="2400">
                <a:hlinkClick r:id="rId4"/>
              </a:rPr>
              <a:t>https://drive.google.com/file/d/1ir4dA06kAAfhZ0H8cnt0C9QvPSaq8yz0/view?usp=sharing</a:t>
            </a:r>
            <a:endParaRPr lang="en-US" sz="2400"/>
          </a:p>
          <a:p>
            <a:pPr marL="114300" indent="0">
              <a:buNone/>
            </a:pPr>
            <a:endParaRPr lang="id-ID" sz="2400"/>
          </a:p>
        </p:txBody>
      </p:sp>
    </p:spTree>
    <p:extLst>
      <p:ext uri="{BB962C8B-B14F-4D97-AF65-F5344CB8AC3E}">
        <p14:creationId xmlns:p14="http://schemas.microsoft.com/office/powerpoint/2010/main" val="1214025305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0"/>
          <p:cNvSpPr/>
          <p:nvPr/>
        </p:nvSpPr>
        <p:spPr>
          <a:xfrm>
            <a:off x="2469932" y="1828800"/>
            <a:ext cx="7262648" cy="2522483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PRAKTIK SISPENA-S/M</a:t>
            </a:r>
            <a:endParaRPr/>
          </a:p>
        </p:txBody>
      </p:sp>
      <p:sp>
        <p:nvSpPr>
          <p:cNvPr id="387" name="Google Shape;387;p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 dirty="0"/>
              <a:t>(130 </a:t>
            </a:r>
            <a:r>
              <a:rPr lang="en-US" b="1" dirty="0" err="1"/>
              <a:t>Menit</a:t>
            </a:r>
            <a:r>
              <a:rPr lang="en-US" b="1" dirty="0"/>
              <a:t>)</a:t>
            </a:r>
            <a:endParaRPr b="1" dirty="0"/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1"/>
          <p:cNvSpPr txBox="1">
            <a:spLocks noGrp="1"/>
          </p:cNvSpPr>
          <p:nvPr>
            <p:ph type="title"/>
          </p:nvPr>
        </p:nvSpPr>
        <p:spPr>
          <a:xfrm>
            <a:off x="132522" y="84123"/>
            <a:ext cx="10972800" cy="6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en-US" b="1">
                <a:solidFill>
                  <a:schemeClr val="lt1"/>
                </a:solidFill>
              </a:rPr>
              <a:t>Prosedur Praktik Sispena-S/M 2021 (1)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93" name="Google Shape;393;p41"/>
          <p:cNvSpPr/>
          <p:nvPr/>
        </p:nvSpPr>
        <p:spPr>
          <a:xfrm>
            <a:off x="200108" y="1010160"/>
            <a:ext cx="11791784" cy="520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628650" marR="0" lvl="0" indent="-5143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Sispena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-S/M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dilaksanakan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(1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terdiri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peserta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628650" marR="0" lvl="0" indent="-5143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Peserta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dimapping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sebagai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 </a:t>
            </a: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</a:t>
            </a:r>
          </a:p>
          <a:p>
            <a:pPr marL="628650" marR="0" lvl="0" indent="-5143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Waktu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pelaksanaan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130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menit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628650" marR="0" lvl="0" indent="-5143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Penilaian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dilakukan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terhadap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indikator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meliputi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Asesmen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Kecukupan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Input Nilai dan Hasil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Penggalian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Data,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Unggah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Data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Dukung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Cetak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Berita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Acara,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Cetak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Individu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dan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Kelompok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628650" marR="0" lvl="0" indent="-5143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Username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password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menggunakan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peserta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dibagikan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menjelang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waktu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628650" marR="0" lvl="0" indent="-5143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Peserta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melakukan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login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aplikasi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Sispena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-S/M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simulasi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melalui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link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berikut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https://bansm.kemdikbud.go.id/simulasi2020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8650" marR="0" lvl="0" indent="-4000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8650" marR="0" lvl="0" indent="-4000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8650" marR="0" lvl="0" indent="-4000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8650" marR="0" lvl="0" indent="-4000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2"/>
          <p:cNvSpPr txBox="1">
            <a:spLocks noGrp="1"/>
          </p:cNvSpPr>
          <p:nvPr>
            <p:ph type="title"/>
          </p:nvPr>
        </p:nvSpPr>
        <p:spPr>
          <a:xfrm>
            <a:off x="132522" y="84123"/>
            <a:ext cx="10972800" cy="6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en-US" b="1">
                <a:solidFill>
                  <a:schemeClr val="lt1"/>
                </a:solidFill>
              </a:rPr>
              <a:t>Prosedur Praktik Sispena-S/M 2021 (2)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99" name="Google Shape;399;p42"/>
          <p:cNvSpPr/>
          <p:nvPr/>
        </p:nvSpPr>
        <p:spPr>
          <a:xfrm>
            <a:off x="274250" y="1184679"/>
            <a:ext cx="10912734" cy="5048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628650" lvl="0" indent="-514350">
              <a:spcBef>
                <a:spcPts val="36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AutoNum type="arabicPeriod" startAt="7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melakukan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Asesmen</a:t>
            </a:r>
            <a:r>
              <a:rPr lang="en-US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Kecukupan</a:t>
            </a:r>
            <a:r>
              <a:rPr lang="en-US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terhadap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yang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sudah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dimapping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Sispena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-S/M.</a:t>
            </a:r>
          </a:p>
          <a:p>
            <a:pPr marL="628650" lvl="0" indent="-51435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AutoNum type="arabicPeriod" startAt="7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melakukan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Penilaian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pada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seluruh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butir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instrumen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penilaian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dilakukan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sesuai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contoh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DIA dan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Dokumen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Unggahan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/Madrasah yang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Sispena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628650" lvl="0" indent="-514350">
              <a:spcBef>
                <a:spcPts val="960"/>
              </a:spcBef>
              <a:buClr>
                <a:schemeClr val="dk1"/>
              </a:buClr>
              <a:buSzPts val="1800"/>
              <a:buFont typeface="Arial"/>
              <a:buAutoNum type="arabicPeriod" startAt="7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mengunggah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Pendukung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Hasil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Visitasi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melalui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menu yang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tersedia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Sispena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-S/M.</a:t>
            </a:r>
            <a:endParaRPr dirty="0"/>
          </a:p>
          <a:p>
            <a:pPr marL="628650" lvl="0" indent="-514350">
              <a:spcBef>
                <a:spcPts val="960"/>
              </a:spcBef>
              <a:buClr>
                <a:schemeClr val="dk1"/>
              </a:buClr>
              <a:buSzPts val="1800"/>
              <a:buFont typeface="Arial"/>
              <a:buAutoNum type="arabicPeriod" startAt="7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mencetak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kelompok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format 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PDF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Nama file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seperti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contoh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berikut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10101234 -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Individu</a:t>
            </a:r>
            <a:endParaRPr sz="2800" b="1" i="0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8650" marR="0" lvl="0" indent="-514350" algn="l" rtl="0">
              <a:lnSpc>
                <a:spcPct val="100000"/>
              </a:lnSpc>
              <a:spcBef>
                <a:spcPts val="96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AutoNum type="arabicPeriod" startAt="7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menyerahkan 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File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Berita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Acara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Asesmen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Kecukupan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Berita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Acara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Visitasi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Laporan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Individu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dan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kelompok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panitia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5"/>
          <p:cNvSpPr txBox="1"/>
          <p:nvPr/>
        </p:nvSpPr>
        <p:spPr>
          <a:xfrm>
            <a:off x="2609235" y="2501683"/>
            <a:ext cx="7543800" cy="102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ancing Script"/>
              <a:buNone/>
            </a:pPr>
            <a:r>
              <a:rPr lang="en-US" sz="6600" b="1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Terima kasih</a:t>
            </a:r>
            <a:endParaRPr sz="6600" b="1" i="0" u="none" strike="noStrike" cap="none">
              <a:solidFill>
                <a:schemeClr val="dk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1277</Words>
  <Application>Microsoft Office PowerPoint</Application>
  <PresentationFormat>Widescreen</PresentationFormat>
  <Paragraphs>167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Rockwell</vt:lpstr>
      <vt:lpstr>Arial Black</vt:lpstr>
      <vt:lpstr>Dancing Script</vt:lpstr>
      <vt:lpstr>Calibri</vt:lpstr>
      <vt:lpstr>Noto Sans Symbols</vt:lpstr>
      <vt:lpstr>1_Office Theme</vt:lpstr>
      <vt:lpstr>APLIKASI SISPENA-S/M 2020</vt:lpstr>
      <vt:lpstr>SKENARIO PEMBELAJARAN (5 JP)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PEMUTARAN VIDEO SIMULASI SISPENA-S/M</vt:lpstr>
      <vt:lpstr>VIDEO SIMULASI SISPENA-S/M</vt:lpstr>
      <vt:lpstr>PRAKTIK SISPENA-S/M</vt:lpstr>
      <vt:lpstr>Prosedur Praktik Sispena-S/M 2021 (1)</vt:lpstr>
      <vt:lpstr>Prosedur Praktik Sispena-S/M 2021 (2)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APLIKASI SISPENA-S/M 2020</dc:title>
  <dc:creator>FATHUR FATKHURI</dc:creator>
  <cp:lastModifiedBy>ICHSAN ALI</cp:lastModifiedBy>
  <cp:revision>7</cp:revision>
  <dcterms:created xsi:type="dcterms:W3CDTF">2015-03-05T22:27:55Z</dcterms:created>
  <dcterms:modified xsi:type="dcterms:W3CDTF">2021-06-02T03:46:15Z</dcterms:modified>
</cp:coreProperties>
</file>