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5"/>
  </p:notesMasterIdLst>
  <p:sldIdLst>
    <p:sldId id="30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89" r:id="rId20"/>
    <p:sldId id="274" r:id="rId21"/>
    <p:sldId id="275" r:id="rId22"/>
    <p:sldId id="291" r:id="rId23"/>
    <p:sldId id="292" r:id="rId24"/>
    <p:sldId id="293" r:id="rId25"/>
    <p:sldId id="294" r:id="rId26"/>
    <p:sldId id="295" r:id="rId27"/>
    <p:sldId id="276" r:id="rId28"/>
    <p:sldId id="277" r:id="rId29"/>
    <p:sldId id="303" r:id="rId30"/>
    <p:sldId id="297" r:id="rId31"/>
    <p:sldId id="298" r:id="rId32"/>
    <p:sldId id="279" r:id="rId33"/>
    <p:sldId id="280" r:id="rId34"/>
    <p:sldId id="300" r:id="rId35"/>
    <p:sldId id="301" r:id="rId36"/>
    <p:sldId id="302" r:id="rId37"/>
    <p:sldId id="304" r:id="rId38"/>
    <p:sldId id="305" r:id="rId39"/>
    <p:sldId id="284" r:id="rId40"/>
    <p:sldId id="285" r:id="rId41"/>
    <p:sldId id="286" r:id="rId42"/>
    <p:sldId id="287" r:id="rId43"/>
    <p:sldId id="288" r:id="rId44"/>
  </p:sldIdLst>
  <p:sldSz cx="12192000" cy="6858000"/>
  <p:notesSz cx="6858000" cy="9144000"/>
  <p:embeddedFontLst>
    <p:embeddedFont>
      <p:font typeface="Arial Black" panose="020B0A04020102020204" pitchFamily="34" charset="0"/>
      <p:regular r:id="rId46"/>
      <p:bold r:id="rId47"/>
    </p:embeddedFont>
    <p:embeddedFont>
      <p:font typeface="Bookman Old Style" panose="02050604050505020204" pitchFamily="18" charset="0"/>
      <p:regular r:id="rId48"/>
      <p:bold r:id="rId49"/>
      <p:italic r:id="rId50"/>
      <p:boldItalic r:id="rId51"/>
    </p:embeddedFont>
    <p:embeddedFont>
      <p:font typeface="Calibri" panose="020F0502020204030204" pitchFamily="34" charset="0"/>
      <p:regular r:id="rId52"/>
      <p:bold r:id="rId53"/>
      <p:italic r:id="rId54"/>
      <p:boldItalic r:id="rId55"/>
    </p:embeddedFont>
    <p:embeddedFont>
      <p:font typeface="Rockwell" panose="02060603020205020403" pitchFamily="18" charset="0"/>
      <p:regular r:id="rId56"/>
      <p:bold r:id="rId57"/>
      <p:italic r:id="rId58"/>
      <p:boldItalic r:id="rId5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0" roundtripDataSignature="AMtx7mhVaaJbjG5/LZGdepsPlGVR1FMf2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97D3B9-C72D-4FFC-8D70-19E81B9EA21E}" v="10" dt="2021-05-28T06:30:22.534"/>
  </p1510:revLst>
</p1510:revInfo>
</file>

<file path=ppt/tableStyles.xml><?xml version="1.0" encoding="utf-8"?>
<a:tblStyleLst xmlns:a="http://schemas.openxmlformats.org/drawingml/2006/main" def="{9A4EE657-1F2E-45F2-AE9E-76A1702ECFF4}">
  <a:tblStyle styleId="{9A4EE657-1F2E-45F2-AE9E-76A1702ECFF4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 b="off" i="off"/>
      <a:tcStyle>
        <a:tcBdr/>
        <a:fill>
          <a:solidFill>
            <a:srgbClr val="D0DEEF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D0DEEF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90BDBB85-006A-4D36-A50D-C0B796069D2E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2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9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8" Type="http://schemas.openxmlformats.org/officeDocument/2006/relationships/font" Target="fonts/font13.fntdata"/><Relationship Id="rId66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font" Target="fonts/font12.fntdata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Relationship Id="rId60" Type="http://customschemas.google.com/relationships/presentationmetadata" Target="metadata"/><Relationship Id="rId65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59" Type="http://schemas.openxmlformats.org/officeDocument/2006/relationships/font" Target="fonts/font14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CHSAN ALI" userId="b216b9ff-47e7-44df-87b2-6e17dbbf18eb" providerId="ADAL" clId="{3997D3B9-C72D-4FFC-8D70-19E81B9EA21E}"/>
    <pc:docChg chg="modSld">
      <pc:chgData name="ICHSAN ALI" userId="b216b9ff-47e7-44df-87b2-6e17dbbf18eb" providerId="ADAL" clId="{3997D3B9-C72D-4FFC-8D70-19E81B9EA21E}" dt="2021-05-28T06:30:30.241" v="52" actId="6549"/>
      <pc:docMkLst>
        <pc:docMk/>
      </pc:docMkLst>
      <pc:sldChg chg="modSp mod">
        <pc:chgData name="ICHSAN ALI" userId="b216b9ff-47e7-44df-87b2-6e17dbbf18eb" providerId="ADAL" clId="{3997D3B9-C72D-4FFC-8D70-19E81B9EA21E}" dt="2021-05-28T05:50:29.868" v="12" actId="2062"/>
        <pc:sldMkLst>
          <pc:docMk/>
          <pc:sldMk cId="0" sldId="271"/>
        </pc:sldMkLst>
        <pc:graphicFrameChg chg="modGraphic">
          <ac:chgData name="ICHSAN ALI" userId="b216b9ff-47e7-44df-87b2-6e17dbbf18eb" providerId="ADAL" clId="{3997D3B9-C72D-4FFC-8D70-19E81B9EA21E}" dt="2021-05-28T05:50:29.868" v="12" actId="2062"/>
          <ac:graphicFrameMkLst>
            <pc:docMk/>
            <pc:sldMk cId="0" sldId="271"/>
            <ac:graphicFrameMk id="272" creationId="{00000000-0000-0000-0000-000000000000}"/>
          </ac:graphicFrameMkLst>
        </pc:graphicFrameChg>
      </pc:sldChg>
      <pc:sldChg chg="modSp mod">
        <pc:chgData name="ICHSAN ALI" userId="b216b9ff-47e7-44df-87b2-6e17dbbf18eb" providerId="ADAL" clId="{3997D3B9-C72D-4FFC-8D70-19E81B9EA21E}" dt="2021-05-28T06:28:04.242" v="43" actId="20577"/>
        <pc:sldMkLst>
          <pc:docMk/>
          <pc:sldMk cId="0" sldId="277"/>
        </pc:sldMkLst>
        <pc:graphicFrameChg chg="mod modGraphic">
          <ac:chgData name="ICHSAN ALI" userId="b216b9ff-47e7-44df-87b2-6e17dbbf18eb" providerId="ADAL" clId="{3997D3B9-C72D-4FFC-8D70-19E81B9EA21E}" dt="2021-05-28T06:28:04.242" v="43" actId="20577"/>
          <ac:graphicFrameMkLst>
            <pc:docMk/>
            <pc:sldMk cId="0" sldId="277"/>
            <ac:graphicFrameMk id="308" creationId="{00000000-0000-0000-0000-000000000000}"/>
          </ac:graphicFrameMkLst>
        </pc:graphicFrameChg>
      </pc:sldChg>
      <pc:sldChg chg="modSp mod">
        <pc:chgData name="ICHSAN ALI" userId="b216b9ff-47e7-44df-87b2-6e17dbbf18eb" providerId="ADAL" clId="{3997D3B9-C72D-4FFC-8D70-19E81B9EA21E}" dt="2021-05-28T06:08:56.679" v="16" actId="1076"/>
        <pc:sldMkLst>
          <pc:docMk/>
          <pc:sldMk cId="3980298093" sldId="289"/>
        </pc:sldMkLst>
        <pc:spChg chg="mod">
          <ac:chgData name="ICHSAN ALI" userId="b216b9ff-47e7-44df-87b2-6e17dbbf18eb" providerId="ADAL" clId="{3997D3B9-C72D-4FFC-8D70-19E81B9EA21E}" dt="2021-05-28T06:08:46.410" v="13" actId="1076"/>
          <ac:spMkLst>
            <pc:docMk/>
            <pc:sldMk cId="3980298093" sldId="289"/>
            <ac:spMk id="290" creationId="{00000000-0000-0000-0000-000000000000}"/>
          </ac:spMkLst>
        </pc:spChg>
        <pc:graphicFrameChg chg="mod modGraphic">
          <ac:chgData name="ICHSAN ALI" userId="b216b9ff-47e7-44df-87b2-6e17dbbf18eb" providerId="ADAL" clId="{3997D3B9-C72D-4FFC-8D70-19E81B9EA21E}" dt="2021-05-28T06:08:56.679" v="16" actId="1076"/>
          <ac:graphicFrameMkLst>
            <pc:docMk/>
            <pc:sldMk cId="3980298093" sldId="289"/>
            <ac:graphicFrameMk id="4" creationId="{C66B7693-7DC3-4A45-83B6-542DCACEFA4E}"/>
          </ac:graphicFrameMkLst>
        </pc:graphicFrameChg>
      </pc:sldChg>
      <pc:sldChg chg="modSp mod">
        <pc:chgData name="ICHSAN ALI" userId="b216b9ff-47e7-44df-87b2-6e17dbbf18eb" providerId="ADAL" clId="{3997D3B9-C72D-4FFC-8D70-19E81B9EA21E}" dt="2021-05-28T06:25:45.459" v="31" actId="20577"/>
        <pc:sldMkLst>
          <pc:docMk/>
          <pc:sldMk cId="2082642827" sldId="303"/>
        </pc:sldMkLst>
        <pc:graphicFrameChg chg="mod modGraphic">
          <ac:chgData name="ICHSAN ALI" userId="b216b9ff-47e7-44df-87b2-6e17dbbf18eb" providerId="ADAL" clId="{3997D3B9-C72D-4FFC-8D70-19E81B9EA21E}" dt="2021-05-28T06:25:45.459" v="31" actId="20577"/>
          <ac:graphicFrameMkLst>
            <pc:docMk/>
            <pc:sldMk cId="2082642827" sldId="303"/>
            <ac:graphicFrameMk id="2" creationId="{0371CA1F-D397-43A6-90E0-B9B1D04F34A1}"/>
          </ac:graphicFrameMkLst>
        </pc:graphicFrameChg>
      </pc:sldChg>
      <pc:sldChg chg="modSp mod">
        <pc:chgData name="ICHSAN ALI" userId="b216b9ff-47e7-44df-87b2-6e17dbbf18eb" providerId="ADAL" clId="{3997D3B9-C72D-4FFC-8D70-19E81B9EA21E}" dt="2021-05-28T06:30:30.241" v="52" actId="6549"/>
        <pc:sldMkLst>
          <pc:docMk/>
          <pc:sldMk cId="1438013057" sldId="305"/>
        </pc:sldMkLst>
        <pc:graphicFrameChg chg="mod modGraphic">
          <ac:chgData name="ICHSAN ALI" userId="b216b9ff-47e7-44df-87b2-6e17dbbf18eb" providerId="ADAL" clId="{3997D3B9-C72D-4FFC-8D70-19E81B9EA21E}" dt="2021-05-28T06:30:30.241" v="52" actId="6549"/>
          <ac:graphicFrameMkLst>
            <pc:docMk/>
            <pc:sldMk cId="1438013057" sldId="305"/>
            <ac:graphicFrameMk id="324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" name="Google Shape;10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" name="Google Shape;15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6" name="Google Shape;15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2" name="Google Shape;16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8" name="Google Shape;1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0" name="Google Shape;19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2" name="Google Shape;20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8" name="Google Shape;20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4" name="Google Shape;22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7" name="Google Shape;24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0" name="Google Shape;27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2" name="Google Shape;28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8" name="Google Shape;28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842172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8" name="Google Shape;28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4" name="Google Shape;29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4" name="Google Shape;29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894523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4" name="Google Shape;29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936680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4" name="Google Shape;29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053485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4" name="Google Shape;29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319699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4" name="Google Shape;29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033261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dc974bcf98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gdc974bcf9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6" name="Google Shape;30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8" name="Google Shape;28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800456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4" name="Google Shape;29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051609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4" name="Google Shape;29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126513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6" name="Google Shape;31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2" name="Google Shape;32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8" name="Google Shape;28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367792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4" name="Google Shape;29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7473817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4" name="Google Shape;29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208328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dc974bcf98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gdc974bcf9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285650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2" name="Google Shape;32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3444510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3" name="Google Shape;34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8" name="Google Shape;34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3" name="Google Shape;35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358" name="Google Shape;35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5" name="Google Shape;36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3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4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4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4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4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k51feH9HjHFdFxDbDAW84WQKrkxl-SmU/view?usp=sharin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mFqurKm5mO99LPw7Y_dz4krQFuP4YKFv?usp=sharing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9;p1">
            <a:extLst>
              <a:ext uri="{FF2B5EF4-FFF2-40B4-BE49-F238E27FC236}">
                <a16:creationId xmlns:a16="http://schemas.microsoft.com/office/drawing/2014/main" id="{9F40E7CB-B981-427A-B8EF-BE34C0088D1F}"/>
              </a:ext>
            </a:extLst>
          </p:cNvPr>
          <p:cNvSpPr txBox="1">
            <a:spLocks/>
          </p:cNvSpPr>
          <p:nvPr/>
        </p:nvSpPr>
        <p:spPr>
          <a:xfrm>
            <a:off x="2066940" y="2111661"/>
            <a:ext cx="9236026" cy="2376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3200"/>
              <a:buFont typeface="Rockwell"/>
              <a:buNone/>
            </a:pPr>
            <a:r>
              <a:rPr lang="en-US" sz="3600" b="1">
                <a:solidFill>
                  <a:schemeClr val="tx1"/>
                </a:solidFill>
                <a:latin typeface="Rockwell"/>
                <a:ea typeface="Rockwell"/>
                <a:cs typeface="Rockwell"/>
                <a:sym typeface="Rockwell"/>
              </a:rPr>
              <a:t>SESI 8</a:t>
            </a:r>
          </a:p>
          <a:p>
            <a:pPr algn="ctr">
              <a:buSzPts val="3200"/>
              <a:buFont typeface="Rockwell"/>
              <a:buNone/>
            </a:pPr>
            <a:r>
              <a:rPr lang="en-US" sz="3600" b="1">
                <a:solidFill>
                  <a:schemeClr val="tx1"/>
                </a:solidFill>
                <a:latin typeface="Rockwell"/>
                <a:ea typeface="Rockwell"/>
                <a:cs typeface="Rockwell"/>
                <a:sym typeface="Rockwell"/>
              </a:rPr>
              <a:t>PRAKTIK PENGGALIAN DATA </a:t>
            </a:r>
            <a:br>
              <a:rPr lang="en-US" sz="3600" b="1">
                <a:solidFill>
                  <a:schemeClr val="tx1"/>
                </a:solidFill>
                <a:latin typeface="Rockwell"/>
                <a:ea typeface="Rockwell"/>
                <a:cs typeface="Rockwell"/>
                <a:sym typeface="Rockwell"/>
              </a:rPr>
            </a:br>
            <a:r>
              <a:rPr lang="en-US" sz="3600" b="1">
                <a:solidFill>
                  <a:schemeClr val="tx1"/>
                </a:solidFill>
                <a:latin typeface="Rockwell"/>
                <a:ea typeface="Rockwell"/>
                <a:cs typeface="Rockwell"/>
                <a:sym typeface="Rockwell"/>
              </a:rPr>
              <a:t>DALAM  VISITASI SEKOLAH/MADRASAH</a:t>
            </a:r>
          </a:p>
        </p:txBody>
      </p:sp>
    </p:spTree>
    <p:extLst>
      <p:ext uri="{BB962C8B-B14F-4D97-AF65-F5344CB8AC3E}">
        <p14:creationId xmlns:p14="http://schemas.microsoft.com/office/powerpoint/2010/main" val="346203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Tujuan yang hendak dicapai</a:t>
            </a:r>
            <a:endParaRPr b="1"/>
          </a:p>
        </p:txBody>
      </p:sp>
      <p:sp>
        <p:nvSpPr>
          <p:cNvPr id="96" name="Google Shape;96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Membekali pelatih asesor dengan pemahaman tentang pelaksanaan visitasi luring dan daring.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Mensimulasikan di kelas daring bagaimana cara melakukan visitasi secara luring dan daring.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3"/>
          <p:cNvGrpSpPr/>
          <p:nvPr/>
        </p:nvGrpSpPr>
        <p:grpSpPr>
          <a:xfrm>
            <a:off x="310386" y="945819"/>
            <a:ext cx="11512086" cy="4847193"/>
            <a:chOff x="10135" y="345319"/>
            <a:chExt cx="11512086" cy="4847193"/>
          </a:xfrm>
        </p:grpSpPr>
        <p:sp>
          <p:nvSpPr>
            <p:cNvPr id="103" name="Google Shape;103;p3"/>
            <p:cNvSpPr/>
            <p:nvPr/>
          </p:nvSpPr>
          <p:spPr>
            <a:xfrm>
              <a:off x="10135" y="345319"/>
              <a:ext cx="3029496" cy="1817697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3"/>
            <p:cNvSpPr txBox="1"/>
            <p:nvPr/>
          </p:nvSpPr>
          <p:spPr>
            <a:xfrm>
              <a:off x="63374" y="398558"/>
              <a:ext cx="2923018" cy="17112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lang="en-US" sz="2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Pembukaan </a:t>
              </a: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lang="en-US" sz="2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10 menit </a:t>
              </a:r>
              <a:endParaRPr sz="23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3306227" y="878510"/>
              <a:ext cx="642253" cy="751315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B3CA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3"/>
            <p:cNvSpPr txBox="1"/>
            <p:nvPr/>
          </p:nvSpPr>
          <p:spPr>
            <a:xfrm>
              <a:off x="3306227" y="1028773"/>
              <a:ext cx="449577" cy="4507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endParaRPr sz="1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4251430" y="345319"/>
              <a:ext cx="3029496" cy="1817697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3"/>
            <p:cNvSpPr txBox="1"/>
            <p:nvPr/>
          </p:nvSpPr>
          <p:spPr>
            <a:xfrm>
              <a:off x="4304669" y="398558"/>
              <a:ext cx="2923018" cy="17112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lang="en-US" sz="2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Paparan Visitasi</a:t>
              </a: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lang="en-US" sz="2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20 menit</a:t>
              </a:r>
              <a:endParaRPr sz="23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7547522" y="878510"/>
              <a:ext cx="642253" cy="751315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B3CA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3"/>
            <p:cNvSpPr txBox="1"/>
            <p:nvPr/>
          </p:nvSpPr>
          <p:spPr>
            <a:xfrm>
              <a:off x="7547522" y="1028773"/>
              <a:ext cx="449577" cy="4507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endParaRPr sz="1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8492725" y="345319"/>
              <a:ext cx="3029496" cy="1817697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3"/>
            <p:cNvSpPr txBox="1"/>
            <p:nvPr/>
          </p:nvSpPr>
          <p:spPr>
            <a:xfrm>
              <a:off x="8545964" y="398558"/>
              <a:ext cx="2923018" cy="17112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lang="en-US" sz="2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Kerja kelompok persiapan 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lang="en-US" sz="2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SIMULASI VISITASI 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lang="en-US" sz="2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(45 menit)</a:t>
              </a:r>
              <a:endParaRPr sz="23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endParaRPr sz="23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3"/>
            <p:cNvSpPr/>
            <p:nvPr/>
          </p:nvSpPr>
          <p:spPr>
            <a:xfrm rot="5400000">
              <a:off x="9686347" y="2375081"/>
              <a:ext cx="642253" cy="751315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B3CA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3"/>
            <p:cNvSpPr txBox="1"/>
            <p:nvPr/>
          </p:nvSpPr>
          <p:spPr>
            <a:xfrm>
              <a:off x="9782079" y="2429612"/>
              <a:ext cx="450789" cy="4495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endParaRPr sz="1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8492725" y="3374815"/>
              <a:ext cx="3029496" cy="1817697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3"/>
            <p:cNvSpPr txBox="1"/>
            <p:nvPr/>
          </p:nvSpPr>
          <p:spPr>
            <a:xfrm>
              <a:off x="8545964" y="3428054"/>
              <a:ext cx="2923018" cy="17112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lang="en-US" sz="2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Masing masing kelompok memainkan peran sebagai asesor +diskusi  (25 menit x 10 klp = 250 menit)</a:t>
              </a:r>
              <a:endParaRPr sz="23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3"/>
            <p:cNvSpPr/>
            <p:nvPr/>
          </p:nvSpPr>
          <p:spPr>
            <a:xfrm rot="10800000">
              <a:off x="7583876" y="3908007"/>
              <a:ext cx="642253" cy="751315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B3CA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3"/>
            <p:cNvSpPr txBox="1"/>
            <p:nvPr/>
          </p:nvSpPr>
          <p:spPr>
            <a:xfrm>
              <a:off x="7776552" y="4058270"/>
              <a:ext cx="449577" cy="4507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endParaRPr sz="1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4251430" y="3374815"/>
              <a:ext cx="3029496" cy="1817697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3"/>
            <p:cNvSpPr txBox="1"/>
            <p:nvPr/>
          </p:nvSpPr>
          <p:spPr>
            <a:xfrm>
              <a:off x="4304669" y="3428054"/>
              <a:ext cx="2923018" cy="17112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lang="en-US" sz="2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Diskusi tantangan apa saja yang berpotensi dialami oleh asesor saat visitasi (30) menit</a:t>
              </a:r>
              <a:endParaRPr sz="23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 rot="10800000">
              <a:off x="3342581" y="3908007"/>
              <a:ext cx="642253" cy="751315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B3CA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3"/>
            <p:cNvSpPr txBox="1"/>
            <p:nvPr/>
          </p:nvSpPr>
          <p:spPr>
            <a:xfrm>
              <a:off x="3535257" y="4058270"/>
              <a:ext cx="449577" cy="4507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endParaRPr sz="1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10135" y="3374815"/>
              <a:ext cx="3029496" cy="1817697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3"/>
            <p:cNvSpPr txBox="1"/>
            <p:nvPr/>
          </p:nvSpPr>
          <p:spPr>
            <a:xfrm>
              <a:off x="63374" y="3428054"/>
              <a:ext cx="2923018" cy="17112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lang="en-US" sz="2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Refleksi 5 menit</a:t>
              </a:r>
              <a:endParaRPr sz="23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4" descr="A close up of a keyboard&#10;&#10;Description automatically generated"/>
          <p:cNvPicPr preferRelativeResize="0"/>
          <p:nvPr/>
        </p:nvPicPr>
        <p:blipFill rotWithShape="1">
          <a:blip r:embed="rId3">
            <a:alphaModFix amt="35000"/>
          </a:blip>
          <a:srcRect t="6807" r="-1" b="9214"/>
          <a:stretch/>
        </p:blipFill>
        <p:spPr>
          <a:xfrm>
            <a:off x="-19" y="10"/>
            <a:ext cx="1218895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4"/>
          <p:cNvSpPr txBox="1">
            <a:spLocks noGrp="1"/>
          </p:cNvSpPr>
          <p:nvPr>
            <p:ph type="title"/>
          </p:nvPr>
        </p:nvSpPr>
        <p:spPr>
          <a:xfrm>
            <a:off x="6053668" y="803325"/>
            <a:ext cx="531453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 sz="5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ISI MATERI</a:t>
            </a:r>
            <a:endParaRPr sz="5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p4" descr="A picture containing sitting, table, food, blu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26092" r="9913" b="-1"/>
          <a:stretch/>
        </p:blipFill>
        <p:spPr>
          <a:xfrm>
            <a:off x="-2315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067519" h="5265942" extrusionOk="0">
                <a:moveTo>
                  <a:pt x="0" y="0"/>
                </a:moveTo>
                <a:lnTo>
                  <a:pt x="4097786" y="0"/>
                </a:lnTo>
                <a:lnTo>
                  <a:pt x="4176264" y="71326"/>
                </a:lnTo>
                <a:cubicBezTo>
                  <a:pt x="4726927" y="621989"/>
                  <a:pt x="5067519" y="1382723"/>
                  <a:pt x="5067519" y="2223006"/>
                </a:cubicBezTo>
                <a:cubicBezTo>
                  <a:pt x="5067519" y="3903573"/>
                  <a:pt x="3705150" y="5265942"/>
                  <a:pt x="2024583" y="5265942"/>
                </a:cubicBezTo>
                <a:cubicBezTo>
                  <a:pt x="1315594" y="5265942"/>
                  <a:pt x="663237" y="5023470"/>
                  <a:pt x="145914" y="4616926"/>
                </a:cubicBezTo>
                <a:lnTo>
                  <a:pt x="0" y="4489006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132" name="Google Shape;132;p4"/>
          <p:cNvGrpSpPr/>
          <p:nvPr/>
        </p:nvGrpSpPr>
        <p:grpSpPr>
          <a:xfrm>
            <a:off x="6053667" y="2279430"/>
            <a:ext cx="5314543" cy="3375095"/>
            <a:chOff x="0" y="412"/>
            <a:chExt cx="5314543" cy="3375095"/>
          </a:xfrm>
        </p:grpSpPr>
        <p:cxnSp>
          <p:nvCxnSpPr>
            <p:cNvPr id="133" name="Google Shape;133;p4"/>
            <p:cNvCxnSpPr/>
            <p:nvPr/>
          </p:nvCxnSpPr>
          <p:spPr>
            <a:xfrm>
              <a:off x="0" y="412"/>
              <a:ext cx="5314543" cy="0"/>
            </a:xfrm>
            <a:prstGeom prst="straightConnector1">
              <a:avLst/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34" name="Google Shape;134;p4"/>
            <p:cNvSpPr/>
            <p:nvPr/>
          </p:nvSpPr>
          <p:spPr>
            <a:xfrm>
              <a:off x="0" y="412"/>
              <a:ext cx="5314543" cy="675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4"/>
            <p:cNvSpPr txBox="1"/>
            <p:nvPr/>
          </p:nvSpPr>
          <p:spPr>
            <a:xfrm>
              <a:off x="0" y="412"/>
              <a:ext cx="5314543" cy="675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100"/>
                <a:buFont typeface="Calibri"/>
                <a:buNone/>
              </a:pPr>
              <a:r>
                <a:rPr lang="en-US" sz="31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Rasional </a:t>
              </a:r>
              <a:endParaRPr sz="3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6" name="Google Shape;136;p4"/>
            <p:cNvCxnSpPr/>
            <p:nvPr/>
          </p:nvCxnSpPr>
          <p:spPr>
            <a:xfrm>
              <a:off x="0" y="675431"/>
              <a:ext cx="5314543" cy="0"/>
            </a:xfrm>
            <a:prstGeom prst="straightConnector1">
              <a:avLst/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37" name="Google Shape;137;p4"/>
            <p:cNvSpPr/>
            <p:nvPr/>
          </p:nvSpPr>
          <p:spPr>
            <a:xfrm>
              <a:off x="0" y="675431"/>
              <a:ext cx="5314543" cy="675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4"/>
            <p:cNvSpPr txBox="1"/>
            <p:nvPr/>
          </p:nvSpPr>
          <p:spPr>
            <a:xfrm>
              <a:off x="0" y="675431"/>
              <a:ext cx="5314543" cy="675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100"/>
                <a:buFont typeface="Calibri"/>
                <a:buNone/>
              </a:pPr>
              <a:r>
                <a:rPr lang="en-US" sz="31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Tugas Sekolah/Madrasah</a:t>
              </a:r>
              <a:endParaRPr sz="3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9" name="Google Shape;139;p4"/>
            <p:cNvCxnSpPr/>
            <p:nvPr/>
          </p:nvCxnSpPr>
          <p:spPr>
            <a:xfrm>
              <a:off x="0" y="1350450"/>
              <a:ext cx="5314543" cy="0"/>
            </a:xfrm>
            <a:prstGeom prst="straightConnector1">
              <a:avLst/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40" name="Google Shape;140;p4"/>
            <p:cNvSpPr/>
            <p:nvPr/>
          </p:nvSpPr>
          <p:spPr>
            <a:xfrm>
              <a:off x="0" y="1350450"/>
              <a:ext cx="5314543" cy="675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4"/>
            <p:cNvSpPr txBox="1"/>
            <p:nvPr/>
          </p:nvSpPr>
          <p:spPr>
            <a:xfrm>
              <a:off x="0" y="1350450"/>
              <a:ext cx="5314543" cy="675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100"/>
                <a:buFont typeface="Calibri"/>
                <a:buNone/>
              </a:pPr>
              <a:r>
                <a:rPr lang="en-US" sz="31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Tugas Asesor</a:t>
              </a:r>
              <a:endParaRPr sz="3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42" name="Google Shape;142;p4"/>
            <p:cNvCxnSpPr/>
            <p:nvPr/>
          </p:nvCxnSpPr>
          <p:spPr>
            <a:xfrm>
              <a:off x="0" y="2025469"/>
              <a:ext cx="5314543" cy="0"/>
            </a:xfrm>
            <a:prstGeom prst="straightConnector1">
              <a:avLst/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43" name="Google Shape;143;p4"/>
            <p:cNvSpPr/>
            <p:nvPr/>
          </p:nvSpPr>
          <p:spPr>
            <a:xfrm>
              <a:off x="0" y="2025469"/>
              <a:ext cx="5314543" cy="675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4"/>
            <p:cNvSpPr txBox="1"/>
            <p:nvPr/>
          </p:nvSpPr>
          <p:spPr>
            <a:xfrm>
              <a:off x="0" y="2025469"/>
              <a:ext cx="5314543" cy="675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100"/>
                <a:buFont typeface="Calibri"/>
                <a:buNone/>
              </a:pPr>
              <a:r>
                <a:rPr lang="en-US" sz="31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10 Langkah Kegiatan Asesor</a:t>
              </a:r>
              <a:endParaRPr sz="3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45" name="Google Shape;145;p4"/>
            <p:cNvCxnSpPr/>
            <p:nvPr/>
          </p:nvCxnSpPr>
          <p:spPr>
            <a:xfrm>
              <a:off x="0" y="2700488"/>
              <a:ext cx="5314543" cy="0"/>
            </a:xfrm>
            <a:prstGeom prst="straightConnector1">
              <a:avLst/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46" name="Google Shape;146;p4"/>
            <p:cNvSpPr/>
            <p:nvPr/>
          </p:nvSpPr>
          <p:spPr>
            <a:xfrm>
              <a:off x="0" y="2700488"/>
              <a:ext cx="5314543" cy="675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4"/>
            <p:cNvSpPr txBox="1"/>
            <p:nvPr/>
          </p:nvSpPr>
          <p:spPr>
            <a:xfrm>
              <a:off x="0" y="2700488"/>
              <a:ext cx="5314543" cy="675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100"/>
                <a:buFont typeface="Calibri"/>
                <a:buNone/>
              </a:pPr>
              <a:r>
                <a:rPr lang="en-US" sz="31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Jadwal Kegiatan</a:t>
              </a:r>
              <a:endParaRPr sz="3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"/>
          <p:cNvSpPr txBox="1">
            <a:spLocks noGrp="1"/>
          </p:cNvSpPr>
          <p:nvPr>
            <p:ph type="title"/>
          </p:nvPr>
        </p:nvSpPr>
        <p:spPr>
          <a:xfrm>
            <a:off x="337458" y="103869"/>
            <a:ext cx="10515600" cy="592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RASIONAL VISITASI (1)</a:t>
            </a:r>
            <a:endParaRPr/>
          </a:p>
        </p:txBody>
      </p:sp>
      <p:sp>
        <p:nvSpPr>
          <p:cNvPr id="153" name="Google Shape;153;p5"/>
          <p:cNvSpPr txBox="1"/>
          <p:nvPr/>
        </p:nvSpPr>
        <p:spPr>
          <a:xfrm>
            <a:off x="337457" y="1168372"/>
            <a:ext cx="10798629" cy="4851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628650" marR="0" lvl="0" indent="-514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Visitasi harus dilakukan untuk (a) memverifikasi data dan informasi yang diajukan sekolah/madrasah sebagai dasar dalam penilaian kriteria akreditasi sekolah/madrasah; (b) menjamin bahwa proses akreditasi dilakukan secara independen, akurat, obyektif, transparan, akuntabel, ketidakberpihakan, kredibel, menyeluruh, efektif, dan efisien.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28650" marR="0" lvl="0" indent="-514350" algn="just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Sekolah/madrasah membutuhkan hasil akreditasi sebagai bentuk pertanggungjawaban publik dan untuk melindungi kepentingan siswa dan masyarakat.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"/>
          <p:cNvSpPr txBox="1">
            <a:spLocks noGrp="1"/>
          </p:cNvSpPr>
          <p:nvPr>
            <p:ph type="title"/>
          </p:nvPr>
        </p:nvSpPr>
        <p:spPr>
          <a:xfrm>
            <a:off x="337458" y="103869"/>
            <a:ext cx="10515600" cy="592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RASIONAL VISITASI </a:t>
            </a:r>
            <a:r>
              <a:rPr lang="en-US" sz="4000" b="1"/>
              <a:t> </a:t>
            </a:r>
            <a:r>
              <a:rPr lang="en-US" sz="4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(2)</a:t>
            </a:r>
            <a:endParaRPr/>
          </a:p>
        </p:txBody>
      </p:sp>
      <p:sp>
        <p:nvSpPr>
          <p:cNvPr id="159" name="Google Shape;159;p6"/>
          <p:cNvSpPr txBox="1"/>
          <p:nvPr/>
        </p:nvSpPr>
        <p:spPr>
          <a:xfrm>
            <a:off x="337457" y="1168372"/>
            <a:ext cx="10776857" cy="4851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628650" marR="0" lvl="0" indent="-51435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 startAt="3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Visitasi secara langsung datang ke sekolah/madrasah tidak mungkin dilakukan dalam waktu dekat karena adanya kebijakan pemerintah untuk mencegah penyebaran COVID-19, terutama terkait </a:t>
            </a:r>
            <a:r>
              <a:rPr lang="en-US" sz="2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physical distancing 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 pembatasan penggunaan transportasi dalam rangka pencegahan penyebaran COVID -19.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28650" marR="0" lvl="0" indent="-514350" algn="just" rtl="0">
              <a:lnSpc>
                <a:spcPct val="16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 startAt="3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Teknologi informasi dan komunikasi telah memadai untuk memfasilitasi dilakukannya visitasi daring. Semua pihak yang terlibat dalam kegiatan ini mampu menggunakan teknologi informasi dan komunikasi, khususnya terkait dengan kegiatan akreditasi sekolah/madrasah.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7" descr="A group of people sitting at a table using a compute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8327" t="3005" r="25773"/>
          <a:stretch/>
        </p:blipFill>
        <p:spPr>
          <a:xfrm>
            <a:off x="3523485" y="0"/>
            <a:ext cx="866851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7"/>
          <p:cNvSpPr txBox="1">
            <a:spLocks noGrp="1"/>
          </p:cNvSpPr>
          <p:nvPr>
            <p:ph type="title"/>
          </p:nvPr>
        </p:nvSpPr>
        <p:spPr>
          <a:xfrm>
            <a:off x="378050" y="1057375"/>
            <a:ext cx="4194000" cy="32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sz="4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TUGAS SEKOLAH/</a:t>
            </a:r>
            <a:br>
              <a:rPr lang="en-US" sz="4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MADRASAH </a:t>
            </a:r>
            <a:endParaRPr sz="4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6" name="Google Shape;166;p7"/>
          <p:cNvGrpSpPr/>
          <p:nvPr/>
        </p:nvGrpSpPr>
        <p:grpSpPr>
          <a:xfrm>
            <a:off x="4088582" y="2594265"/>
            <a:ext cx="7905509" cy="3408184"/>
            <a:chOff x="790211" y="415767"/>
            <a:chExt cx="7905509" cy="3408184"/>
          </a:xfrm>
        </p:grpSpPr>
        <p:sp>
          <p:nvSpPr>
            <p:cNvPr id="167" name="Google Shape;167;p7"/>
            <p:cNvSpPr/>
            <p:nvPr/>
          </p:nvSpPr>
          <p:spPr>
            <a:xfrm>
              <a:off x="6279952" y="911963"/>
              <a:ext cx="2415768" cy="2416215"/>
            </a:xfrm>
            <a:prstGeom prst="ellipse">
              <a:avLst/>
            </a:prstGeom>
            <a:solidFill>
              <a:srgbClr val="4372C3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7"/>
            <p:cNvSpPr/>
            <p:nvPr/>
          </p:nvSpPr>
          <p:spPr>
            <a:xfrm>
              <a:off x="6360163" y="992518"/>
              <a:ext cx="2255346" cy="2255106"/>
            </a:xfrm>
            <a:prstGeom prst="ellipse">
              <a:avLst/>
            </a:prstGeom>
            <a:solidFill>
              <a:schemeClr val="lt1">
                <a:alpha val="89411"/>
              </a:schemeClr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7"/>
            <p:cNvSpPr txBox="1"/>
            <p:nvPr/>
          </p:nvSpPr>
          <p:spPr>
            <a:xfrm>
              <a:off x="6682580" y="1314736"/>
              <a:ext cx="1610512" cy="16106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1900" tIns="41900" rIns="41900" bIns="41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Calibri"/>
                <a:buNone/>
              </a:pPr>
              <a:r>
                <a:rPr lang="en-US" sz="33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Setelah Visitasi</a:t>
              </a:r>
              <a:endPara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7"/>
            <p:cNvSpPr/>
            <p:nvPr/>
          </p:nvSpPr>
          <p:spPr>
            <a:xfrm rot="2700000">
              <a:off x="3786095" y="914884"/>
              <a:ext cx="2409950" cy="2409950"/>
            </a:xfrm>
            <a:prstGeom prst="teardrop">
              <a:avLst>
                <a:gd name="adj" fmla="val 100000"/>
              </a:avLst>
            </a:prstGeom>
            <a:solidFill>
              <a:srgbClr val="44B78C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7"/>
            <p:cNvSpPr/>
            <p:nvPr/>
          </p:nvSpPr>
          <p:spPr>
            <a:xfrm>
              <a:off x="3863397" y="992518"/>
              <a:ext cx="2255346" cy="2255106"/>
            </a:xfrm>
            <a:prstGeom prst="ellipse">
              <a:avLst/>
            </a:prstGeom>
            <a:solidFill>
              <a:schemeClr val="lt1">
                <a:alpha val="89411"/>
              </a:schemeClr>
            </a:solidFill>
            <a:ln w="12700" cap="flat" cmpd="sng">
              <a:solidFill>
                <a:srgbClr val="44B78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7"/>
            <p:cNvSpPr txBox="1"/>
            <p:nvPr/>
          </p:nvSpPr>
          <p:spPr>
            <a:xfrm>
              <a:off x="4185814" y="1314736"/>
              <a:ext cx="1610512" cy="16106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1900" tIns="41900" rIns="41900" bIns="41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Calibri"/>
                <a:buNone/>
              </a:pPr>
              <a:r>
                <a:rPr lang="en-US" sz="33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Saat Visitasi</a:t>
              </a:r>
              <a:endPara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7"/>
            <p:cNvSpPr/>
            <p:nvPr/>
          </p:nvSpPr>
          <p:spPr>
            <a:xfrm rot="2700000">
              <a:off x="1289328" y="914884"/>
              <a:ext cx="2409950" cy="2409950"/>
            </a:xfrm>
            <a:prstGeom prst="teardrop">
              <a:avLst>
                <a:gd name="adj" fmla="val 100000"/>
              </a:avLst>
            </a:prstGeom>
            <a:solidFill>
              <a:srgbClr val="6FAA47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7"/>
            <p:cNvSpPr/>
            <p:nvPr/>
          </p:nvSpPr>
          <p:spPr>
            <a:xfrm>
              <a:off x="1366630" y="992518"/>
              <a:ext cx="2255346" cy="2255106"/>
            </a:xfrm>
            <a:prstGeom prst="ellipse">
              <a:avLst/>
            </a:prstGeom>
            <a:solidFill>
              <a:schemeClr val="lt1">
                <a:alpha val="89411"/>
              </a:schemeClr>
            </a:solidFill>
            <a:ln w="12700" cap="flat" cmpd="sng">
              <a:solidFill>
                <a:srgbClr val="6FAA4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7"/>
            <p:cNvSpPr txBox="1"/>
            <p:nvPr/>
          </p:nvSpPr>
          <p:spPr>
            <a:xfrm>
              <a:off x="1689047" y="1314736"/>
              <a:ext cx="1610512" cy="16106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1900" tIns="41900" rIns="41900" bIns="41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Calibri"/>
                <a:buNone/>
              </a:pPr>
              <a:r>
                <a:rPr lang="en-US" sz="33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Sebelum Visitasi </a:t>
              </a:r>
              <a:endPara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"/>
          <p:cNvSpPr txBox="1">
            <a:spLocks noGrp="1"/>
          </p:cNvSpPr>
          <p:nvPr>
            <p:ph type="title"/>
          </p:nvPr>
        </p:nvSpPr>
        <p:spPr>
          <a:xfrm>
            <a:off x="402770" y="-7483"/>
            <a:ext cx="10112829" cy="780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SEBELUM </a:t>
            </a:r>
            <a:r>
              <a:rPr lang="en-US" b="1">
                <a:solidFill>
                  <a:schemeClr val="lt1"/>
                </a:solidFill>
              </a:rPr>
              <a:t>Visitasi (1)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81" name="Google Shape;181;p8"/>
          <p:cNvSpPr txBox="1"/>
          <p:nvPr/>
        </p:nvSpPr>
        <p:spPr>
          <a:xfrm>
            <a:off x="968827" y="1037356"/>
            <a:ext cx="10112829" cy="3820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Calibri"/>
              <a:buAutoNum type="arabicParenR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Sekolah/madrasah diharuskan mengisi Data Isian Akreditasi (DIA) dan mengunggah dokumen yang diperlukan untuk kegiatan akreditasi. 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Calibri"/>
              <a:buAutoNum type="arabicParenR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Menyiapkan personal yang akan memberikan data/informasi kepada asesor. 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2004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"/>
          <p:cNvSpPr txBox="1">
            <a:spLocks noGrp="1"/>
          </p:cNvSpPr>
          <p:nvPr>
            <p:ph type="title"/>
          </p:nvPr>
        </p:nvSpPr>
        <p:spPr>
          <a:xfrm>
            <a:off x="402770" y="-7483"/>
            <a:ext cx="10112829" cy="780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SEBELUM </a:t>
            </a:r>
            <a:r>
              <a:rPr lang="en-US" b="1">
                <a:solidFill>
                  <a:schemeClr val="lt1"/>
                </a:solidFill>
              </a:rPr>
              <a:t>Visitasi (2)</a:t>
            </a:r>
            <a:endParaRPr b="1">
              <a:solidFill>
                <a:schemeClr val="lt1"/>
              </a:solidFill>
            </a:endParaRPr>
          </a:p>
        </p:txBody>
      </p:sp>
      <p:graphicFrame>
        <p:nvGraphicFramePr>
          <p:cNvPr id="187" name="Google Shape;187;p9"/>
          <p:cNvGraphicFramePr/>
          <p:nvPr/>
        </p:nvGraphicFramePr>
        <p:xfrm>
          <a:off x="562186" y="997662"/>
          <a:ext cx="10781200" cy="5233090"/>
        </p:xfrm>
        <a:graphic>
          <a:graphicData uri="http://schemas.openxmlformats.org/drawingml/2006/table">
            <a:tbl>
              <a:tblPr firstRow="1" firstCol="1" bandRow="1">
                <a:noFill/>
                <a:tableStyleId>{9A4EE657-1F2E-45F2-AE9E-76A1702ECFF4}</a:tableStyleId>
              </a:tblPr>
              <a:tblGrid>
                <a:gridCol w="428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4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4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7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43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0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No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Unsur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SD/MI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SMP/MTs dan SMA/MA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SMK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SLB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Kepala Sekolah/Madrasah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2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Wakil Kepala Sekolah/Madrasah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0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3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Ketua Program/Kompetensi Keahlian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0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0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0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4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Ketua Bursa Kerja Khusus (BKK)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0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0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0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0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5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Guru Kelas/Mapel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5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3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3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3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0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6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Guru Kejuruan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0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0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0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0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7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Guru Bimbingan Konseling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0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0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0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8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Tenaga Kependidikan/Administrasi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0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9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Rombongan Belajar (KBM)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2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2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2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2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0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10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Ketua dan/atau anggota Komite Sekolah/Madrasah atau orang tua/wali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0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11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Alumni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0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0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0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50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12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Pemangku Kepentingan/Pengguna Lulusan/Dunia Kerja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0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0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0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0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13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Tenaga Ahli/Terapis/Psikolog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0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0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0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00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Jumlah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10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10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15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10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6275" marR="56275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0"/>
          <p:cNvSpPr txBox="1">
            <a:spLocks noGrp="1"/>
          </p:cNvSpPr>
          <p:nvPr>
            <p:ph type="title"/>
          </p:nvPr>
        </p:nvSpPr>
        <p:spPr>
          <a:xfrm>
            <a:off x="402770" y="-7483"/>
            <a:ext cx="10112829" cy="780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SEBELUM </a:t>
            </a:r>
            <a:r>
              <a:rPr lang="en-US" b="1">
                <a:solidFill>
                  <a:schemeClr val="lt1"/>
                </a:solidFill>
              </a:rPr>
              <a:t>Visitasi (3)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93" name="Google Shape;193;p10"/>
          <p:cNvSpPr txBox="1"/>
          <p:nvPr/>
        </p:nvSpPr>
        <p:spPr>
          <a:xfrm>
            <a:off x="489857" y="1037356"/>
            <a:ext cx="10591799" cy="454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marR="0" lvl="0" indent="-514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Calibri"/>
              <a:buAutoNum type="arabicParenR" startAt="3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Memastikan seluruh dokumen baik fisik maupun digital telah disiapkan untuk kepentingan akreditasi. 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Calibri"/>
              <a:buAutoNum type="arabicParenR" startAt="3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Memenuhi semua ketentuan dan persyaratan yang telah ditentukan oleh BAN-S/M. 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Catatan khusus daring: mempersiapkan fasilitas jaringan internet yang memadai dan stabil untuk digunakan selama visitasi. </a:t>
            </a:r>
            <a:endParaRPr sz="2800" b="0" i="0" u="none" strike="noStrike" cap="non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1"/>
          <p:cNvSpPr txBox="1">
            <a:spLocks noGrp="1"/>
          </p:cNvSpPr>
          <p:nvPr>
            <p:ph type="title"/>
          </p:nvPr>
        </p:nvSpPr>
        <p:spPr>
          <a:xfrm>
            <a:off x="402770" y="-7483"/>
            <a:ext cx="10112829" cy="780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SAAT </a:t>
            </a:r>
            <a:r>
              <a:rPr lang="en-US" b="1">
                <a:solidFill>
                  <a:schemeClr val="lt1"/>
                </a:solidFill>
              </a:rPr>
              <a:t>Visitasi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99" name="Google Shape;199;p11"/>
          <p:cNvSpPr txBox="1"/>
          <p:nvPr/>
        </p:nvSpPr>
        <p:spPr>
          <a:xfrm>
            <a:off x="489857" y="1037356"/>
            <a:ext cx="10591799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42950" marR="0" lvl="0" indent="-7429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80"/>
              <a:buFont typeface="Calibri"/>
              <a:buAutoNum type="arabicPeriod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Memberikan data/informasi sesuai yang diminta oleh Petugas Asesor dengan jujur sesuai kondisi riil sekolah/madrasah.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0" indent="-7429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80"/>
              <a:buFont typeface="Calibri"/>
              <a:buAutoNum type="arabicPeriod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Sekolah/madrasah memberi kesempatan asesor bertanya kepada warga sekolah/madrasah sesuai dengan pilihan asesor.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0" indent="-7429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80"/>
              <a:buFont typeface="Calibri"/>
              <a:buAutoNum type="arabicPeriod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Sekolah/madrasah mengisi Berita Acara Pelaksanaan Visitasi dan menandatanganinya secara digital melalui Sispena-S/M.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"/>
          <p:cNvSpPr txBox="1">
            <a:spLocks noGrp="1"/>
          </p:cNvSpPr>
          <p:nvPr>
            <p:ph type="title"/>
          </p:nvPr>
        </p:nvSpPr>
        <p:spPr>
          <a:xfrm>
            <a:off x="435429" y="147411"/>
            <a:ext cx="10515600" cy="592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b="1">
                <a:solidFill>
                  <a:schemeClr val="dk1"/>
                </a:solidFill>
              </a:rPr>
              <a:t>SETELAH </a:t>
            </a:r>
            <a:r>
              <a:rPr lang="en-US" b="1">
                <a:solidFill>
                  <a:schemeClr val="lt1"/>
                </a:solidFill>
              </a:rPr>
              <a:t>Visitasi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05" name="Google Shape;205;p12"/>
          <p:cNvSpPr txBox="1"/>
          <p:nvPr/>
        </p:nvSpPr>
        <p:spPr>
          <a:xfrm>
            <a:off x="435428" y="924083"/>
            <a:ext cx="10612017" cy="6590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marR="0" lvl="0" indent="-514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ookman Old Style"/>
              <a:buAutoNum type="arabicPeriod"/>
            </a:pPr>
            <a:r>
              <a:rPr lang="en-US" sz="28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Sekolah/madrasah mengisi Kartu Kendali Proses Visitasi dan menandatanganinya secara digital melalui Sispena-S/M</a:t>
            </a:r>
            <a:endParaRPr sz="2800" b="0" i="0" u="none" strike="noStrike" cap="none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514350" marR="0" lvl="0" indent="-514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ookman Old Style"/>
              <a:buAutoNum type="arabicPeriod"/>
            </a:pPr>
            <a:r>
              <a:rPr lang="en-US" sz="28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Melihat hasil akreditasi pada laman BAN-S/M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0" indent="-7429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ookman Old Style"/>
              <a:buAutoNum type="arabicPeriod"/>
            </a:pPr>
            <a:r>
              <a:rPr lang="en-US" sz="28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Dapat mengajukan surat keberatan jika penilaian asesor tidak sesuai dengan kondisi sekolah/madrasah (maksimal 14 Hari kerja setelah pengumuman)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0" indent="-7429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ookman Old Style"/>
              <a:buAutoNum type="arabicPeriod"/>
            </a:pPr>
            <a:r>
              <a:rPr lang="en-US" sz="28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Mengunduh sertifikat elektronik pada laman BAN-S/M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0" indent="-666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13" descr="A person sitting at a tabl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t="6171" r="33792" b="709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3"/>
          <p:cNvSpPr txBox="1">
            <a:spLocks noGrp="1"/>
          </p:cNvSpPr>
          <p:nvPr>
            <p:ph type="title"/>
          </p:nvPr>
        </p:nvSpPr>
        <p:spPr>
          <a:xfrm>
            <a:off x="109846" y="1828800"/>
            <a:ext cx="3165369" cy="1737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sz="4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TUGAS </a:t>
            </a:r>
            <a:br>
              <a:rPr lang="en-US" sz="4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ASESOR </a:t>
            </a:r>
            <a:endParaRPr sz="4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2" name="Google Shape;212;p13"/>
          <p:cNvGrpSpPr/>
          <p:nvPr/>
        </p:nvGrpSpPr>
        <p:grpSpPr>
          <a:xfrm>
            <a:off x="3267810" y="2648201"/>
            <a:ext cx="8931044" cy="3850307"/>
            <a:chOff x="585449" y="469703"/>
            <a:chExt cx="8931044" cy="3850307"/>
          </a:xfrm>
        </p:grpSpPr>
        <p:sp>
          <p:nvSpPr>
            <p:cNvPr id="213" name="Google Shape;213;p13"/>
            <p:cNvSpPr/>
            <p:nvPr/>
          </p:nvSpPr>
          <p:spPr>
            <a:xfrm>
              <a:off x="6787341" y="1030267"/>
              <a:ext cx="2729152" cy="2729657"/>
            </a:xfrm>
            <a:prstGeom prst="ellipse">
              <a:avLst/>
            </a:prstGeom>
            <a:solidFill>
              <a:srgbClr val="4372C3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13"/>
            <p:cNvSpPr/>
            <p:nvPr/>
          </p:nvSpPr>
          <p:spPr>
            <a:xfrm>
              <a:off x="6877957" y="1121271"/>
              <a:ext cx="2547919" cy="2547648"/>
            </a:xfrm>
            <a:prstGeom prst="ellipse">
              <a:avLst/>
            </a:prstGeom>
            <a:solidFill>
              <a:schemeClr val="lt1">
                <a:alpha val="89411"/>
              </a:schemeClr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13"/>
            <p:cNvSpPr txBox="1"/>
            <p:nvPr/>
          </p:nvSpPr>
          <p:spPr>
            <a:xfrm>
              <a:off x="7242200" y="1485290"/>
              <a:ext cx="1819434" cy="18196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250" tIns="48250" rIns="48250" bIns="4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3800"/>
                <a:buFont typeface="Calibri"/>
                <a:buNone/>
              </a:pPr>
              <a:r>
                <a:rPr lang="en-US" sz="3800" b="0" i="0" u="none" strike="noStrike" cap="none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Setelah Visitasi </a:t>
              </a:r>
              <a:endParaRPr sz="38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13"/>
            <p:cNvSpPr/>
            <p:nvPr/>
          </p:nvSpPr>
          <p:spPr>
            <a:xfrm rot="2700000">
              <a:off x="3969970" y="1033567"/>
              <a:ext cx="2722578" cy="2722578"/>
            </a:xfrm>
            <a:prstGeom prst="teardrop">
              <a:avLst>
                <a:gd name="adj" fmla="val 100000"/>
              </a:avLst>
            </a:prstGeom>
            <a:solidFill>
              <a:srgbClr val="44B78C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13"/>
            <p:cNvSpPr/>
            <p:nvPr/>
          </p:nvSpPr>
          <p:spPr>
            <a:xfrm>
              <a:off x="4057300" y="1121271"/>
              <a:ext cx="2547919" cy="2547648"/>
            </a:xfrm>
            <a:prstGeom prst="ellipse">
              <a:avLst/>
            </a:prstGeom>
            <a:solidFill>
              <a:schemeClr val="lt1">
                <a:alpha val="89411"/>
              </a:schemeClr>
            </a:solidFill>
            <a:ln w="12700" cap="flat" cmpd="sng">
              <a:solidFill>
                <a:srgbClr val="44B78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13"/>
            <p:cNvSpPr txBox="1"/>
            <p:nvPr/>
          </p:nvSpPr>
          <p:spPr>
            <a:xfrm>
              <a:off x="4421542" y="1485290"/>
              <a:ext cx="1819434" cy="18196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250" tIns="48250" rIns="48250" bIns="4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3800"/>
                <a:buFont typeface="Calibri"/>
                <a:buNone/>
              </a:pPr>
              <a:r>
                <a:rPr lang="en-US" sz="3800" b="0" i="0" u="none" strike="noStrike" cap="none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Saat Visitasi</a:t>
              </a:r>
              <a:endParaRPr sz="38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13"/>
            <p:cNvSpPr/>
            <p:nvPr/>
          </p:nvSpPr>
          <p:spPr>
            <a:xfrm rot="2700000">
              <a:off x="1149313" y="1033567"/>
              <a:ext cx="2722578" cy="2722578"/>
            </a:xfrm>
            <a:prstGeom prst="teardrop">
              <a:avLst>
                <a:gd name="adj" fmla="val 100000"/>
              </a:avLst>
            </a:prstGeom>
            <a:solidFill>
              <a:srgbClr val="6FAA47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13"/>
            <p:cNvSpPr/>
            <p:nvPr/>
          </p:nvSpPr>
          <p:spPr>
            <a:xfrm>
              <a:off x="1236643" y="1121271"/>
              <a:ext cx="2547919" cy="2547648"/>
            </a:xfrm>
            <a:prstGeom prst="ellipse">
              <a:avLst/>
            </a:prstGeom>
            <a:solidFill>
              <a:schemeClr val="lt1">
                <a:alpha val="89411"/>
              </a:schemeClr>
            </a:solidFill>
            <a:ln w="12700" cap="flat" cmpd="sng">
              <a:solidFill>
                <a:srgbClr val="6FAA4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13"/>
            <p:cNvSpPr txBox="1"/>
            <p:nvPr/>
          </p:nvSpPr>
          <p:spPr>
            <a:xfrm>
              <a:off x="1600885" y="1485290"/>
              <a:ext cx="1819434" cy="18196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250" tIns="48250" rIns="48250" bIns="4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3800"/>
                <a:buFont typeface="Calibri"/>
                <a:buNone/>
              </a:pPr>
              <a:r>
                <a:rPr lang="en-US" sz="3800" b="0" i="0" u="none" strike="noStrike" cap="none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Sebelum Visitasi </a:t>
              </a:r>
              <a:endParaRPr sz="38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4"/>
          <p:cNvSpPr txBox="1">
            <a:spLocks noGrp="1"/>
          </p:cNvSpPr>
          <p:nvPr>
            <p:ph type="title"/>
          </p:nvPr>
        </p:nvSpPr>
        <p:spPr>
          <a:xfrm>
            <a:off x="642257" y="174173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b="1"/>
              <a:t>10 LANGKAH KEGIATAN ASESOR</a:t>
            </a:r>
            <a:endParaRPr b="1"/>
          </a:p>
        </p:txBody>
      </p:sp>
      <p:sp>
        <p:nvSpPr>
          <p:cNvPr id="227" name="Google Shape;227;p14"/>
          <p:cNvSpPr/>
          <p:nvPr/>
        </p:nvSpPr>
        <p:spPr>
          <a:xfrm>
            <a:off x="642257" y="1023417"/>
            <a:ext cx="10871720" cy="784832"/>
          </a:xfrm>
          <a:prstGeom prst="rect">
            <a:avLst/>
          </a:prstGeom>
          <a:solidFill>
            <a:srgbClr val="F7CAAC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Asesor membaca IASP 2020 dengan cermat dan memahami maknanya dengan baik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4"/>
          <p:cNvSpPr/>
          <p:nvPr/>
        </p:nvSpPr>
        <p:spPr>
          <a:xfrm>
            <a:off x="5734204" y="2864351"/>
            <a:ext cx="396875" cy="26733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4"/>
          <p:cNvSpPr/>
          <p:nvPr/>
        </p:nvSpPr>
        <p:spPr>
          <a:xfrm>
            <a:off x="434474" y="4201518"/>
            <a:ext cx="11079503" cy="926076"/>
          </a:xfrm>
          <a:prstGeom prst="rect">
            <a:avLst/>
          </a:prstGeom>
          <a:solidFill>
            <a:srgbClr val="F7CAAC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Asesor membaca dokumen/data tentang sekolah/madrasah pada SISPENA melalui </a:t>
            </a:r>
            <a:r>
              <a:rPr lang="en-US" sz="24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log in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asesor, Sebaiknya dapat dibaca 1 hari sebelum visitasi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4"/>
          <p:cNvSpPr/>
          <p:nvPr/>
        </p:nvSpPr>
        <p:spPr>
          <a:xfrm>
            <a:off x="5775787" y="3815328"/>
            <a:ext cx="396875" cy="26733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4"/>
          <p:cNvSpPr/>
          <p:nvPr/>
        </p:nvSpPr>
        <p:spPr>
          <a:xfrm>
            <a:off x="434474" y="3205678"/>
            <a:ext cx="11079503" cy="561580"/>
          </a:xfrm>
          <a:prstGeom prst="rect">
            <a:avLst/>
          </a:prstGeom>
          <a:solidFill>
            <a:srgbClr val="F7CAAC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Asesor merancang jadwal dan agenda visitasi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4"/>
          <p:cNvSpPr/>
          <p:nvPr/>
        </p:nvSpPr>
        <p:spPr>
          <a:xfrm>
            <a:off x="5775787" y="5150617"/>
            <a:ext cx="396875" cy="26733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4"/>
          <p:cNvSpPr/>
          <p:nvPr/>
        </p:nvSpPr>
        <p:spPr>
          <a:xfrm>
            <a:off x="434474" y="2193287"/>
            <a:ext cx="11079503" cy="621820"/>
          </a:xfrm>
          <a:prstGeom prst="rect">
            <a:avLst/>
          </a:prstGeom>
          <a:solidFill>
            <a:srgbClr val="F7CAAC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Asesor menyusun skenario penggalian data dan teknik triangulasi data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4"/>
          <p:cNvSpPr/>
          <p:nvPr/>
        </p:nvSpPr>
        <p:spPr>
          <a:xfrm>
            <a:off x="5734819" y="1849443"/>
            <a:ext cx="396875" cy="26733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4"/>
          <p:cNvSpPr/>
          <p:nvPr/>
        </p:nvSpPr>
        <p:spPr>
          <a:xfrm>
            <a:off x="434474" y="5576374"/>
            <a:ext cx="11079503" cy="609960"/>
          </a:xfrm>
          <a:prstGeom prst="rect">
            <a:avLst/>
          </a:prstGeom>
          <a:solidFill>
            <a:srgbClr val="F7CAAC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Asesor melakukan visitasi dengan jadwal-skenario yang telah disusun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4"/>
          <p:cNvSpPr/>
          <p:nvPr/>
        </p:nvSpPr>
        <p:spPr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4"/>
          <p:cNvSpPr/>
          <p:nvPr/>
        </p:nvSpPr>
        <p:spPr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4"/>
          <p:cNvSpPr/>
          <p:nvPr/>
        </p:nvSpPr>
        <p:spPr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4"/>
          <p:cNvSpPr/>
          <p:nvPr/>
        </p:nvSpPr>
        <p:spPr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4"/>
          <p:cNvSpPr/>
          <p:nvPr/>
        </p:nvSpPr>
        <p:spPr>
          <a:xfrm>
            <a:off x="152400" y="1017894"/>
            <a:ext cx="803442" cy="784822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2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4"/>
          <p:cNvSpPr/>
          <p:nvPr/>
        </p:nvSpPr>
        <p:spPr>
          <a:xfrm>
            <a:off x="240535" y="2111786"/>
            <a:ext cx="803442" cy="784822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4"/>
          <p:cNvSpPr/>
          <p:nvPr/>
        </p:nvSpPr>
        <p:spPr>
          <a:xfrm>
            <a:off x="240535" y="3094057"/>
            <a:ext cx="803442" cy="784822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4"/>
          <p:cNvSpPr/>
          <p:nvPr/>
        </p:nvSpPr>
        <p:spPr>
          <a:xfrm>
            <a:off x="144104" y="4178495"/>
            <a:ext cx="899873" cy="949099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2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4"/>
          <p:cNvSpPr/>
          <p:nvPr/>
        </p:nvSpPr>
        <p:spPr>
          <a:xfrm>
            <a:off x="240535" y="5488943"/>
            <a:ext cx="803442" cy="784822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2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5"/>
          <p:cNvSpPr txBox="1">
            <a:spLocks noGrp="1"/>
          </p:cNvSpPr>
          <p:nvPr>
            <p:ph type="title"/>
          </p:nvPr>
        </p:nvSpPr>
        <p:spPr>
          <a:xfrm>
            <a:off x="642257" y="174173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b="1"/>
              <a:t>10 LANGKAH KEGIATAN ASESOR</a:t>
            </a:r>
            <a:endParaRPr b="1"/>
          </a:p>
        </p:txBody>
      </p:sp>
      <p:sp>
        <p:nvSpPr>
          <p:cNvPr id="250" name="Google Shape;250;p15"/>
          <p:cNvSpPr/>
          <p:nvPr/>
        </p:nvSpPr>
        <p:spPr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5"/>
          <p:cNvSpPr/>
          <p:nvPr/>
        </p:nvSpPr>
        <p:spPr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5"/>
          <p:cNvSpPr/>
          <p:nvPr/>
        </p:nvSpPr>
        <p:spPr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5"/>
          <p:cNvSpPr/>
          <p:nvPr/>
        </p:nvSpPr>
        <p:spPr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5"/>
          <p:cNvSpPr/>
          <p:nvPr/>
        </p:nvSpPr>
        <p:spPr>
          <a:xfrm>
            <a:off x="897026" y="1088573"/>
            <a:ext cx="10515601" cy="799696"/>
          </a:xfrm>
          <a:prstGeom prst="rect">
            <a:avLst/>
          </a:prstGeom>
          <a:solidFill>
            <a:srgbClr val="F7CAAC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54013" marR="0" lvl="0" indent="-354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Asesor memutuskan level kinerja dan menulis kesimpulan berdasarkan kesuaian data/fakta yang telah digali menggunakan SISPENA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5"/>
          <p:cNvSpPr/>
          <p:nvPr/>
        </p:nvSpPr>
        <p:spPr>
          <a:xfrm>
            <a:off x="5851525" y="2964229"/>
            <a:ext cx="396875" cy="26733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5"/>
          <p:cNvSpPr/>
          <p:nvPr/>
        </p:nvSpPr>
        <p:spPr>
          <a:xfrm>
            <a:off x="1032933" y="2223278"/>
            <a:ext cx="10379694" cy="719540"/>
          </a:xfrm>
          <a:prstGeom prst="rect">
            <a:avLst/>
          </a:prstGeom>
          <a:solidFill>
            <a:srgbClr val="F7CAAC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Asesor (ketua dan anggota/asesor 1 dan asesor 2) melakukan diskusi untuk membuat rekomendasi hasil visitasi.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5"/>
          <p:cNvSpPr/>
          <p:nvPr/>
        </p:nvSpPr>
        <p:spPr>
          <a:xfrm>
            <a:off x="5851524" y="3896306"/>
            <a:ext cx="396875" cy="26733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5"/>
          <p:cNvSpPr/>
          <p:nvPr/>
        </p:nvSpPr>
        <p:spPr>
          <a:xfrm>
            <a:off x="1051983" y="4300247"/>
            <a:ext cx="10379695" cy="561580"/>
          </a:xfrm>
          <a:prstGeom prst="rect">
            <a:avLst/>
          </a:prstGeom>
          <a:solidFill>
            <a:srgbClr val="F7CAAC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Asesor 1 dan 2, mengisi angket/kuesioner yang telah disiapkan oleh BAN-S/M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5"/>
          <p:cNvSpPr/>
          <p:nvPr/>
        </p:nvSpPr>
        <p:spPr>
          <a:xfrm>
            <a:off x="5825905" y="4886026"/>
            <a:ext cx="396875" cy="26733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5"/>
          <p:cNvSpPr/>
          <p:nvPr/>
        </p:nvSpPr>
        <p:spPr>
          <a:xfrm>
            <a:off x="897028" y="3270974"/>
            <a:ext cx="10515600" cy="700694"/>
          </a:xfrm>
          <a:prstGeom prst="rect">
            <a:avLst/>
          </a:prstGeom>
          <a:solidFill>
            <a:srgbClr val="F7CAAC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540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Ketua Tim Asesor (asesor-1) mengunggah rekomendasi ke SISPENA dan membuat berita acara pelaksanaan visitasi.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5"/>
          <p:cNvSpPr/>
          <p:nvPr/>
        </p:nvSpPr>
        <p:spPr>
          <a:xfrm>
            <a:off x="5851525" y="1882404"/>
            <a:ext cx="396875" cy="26733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5"/>
          <p:cNvSpPr/>
          <p:nvPr/>
        </p:nvSpPr>
        <p:spPr>
          <a:xfrm>
            <a:off x="1032933" y="5277881"/>
            <a:ext cx="10398745" cy="609960"/>
          </a:xfrm>
          <a:prstGeom prst="rect">
            <a:avLst/>
          </a:prstGeom>
          <a:solidFill>
            <a:srgbClr val="F7CAAC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778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 Asesor telah menyelesaikan tugas dan melaporkan ke BAN-S/M provinsi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5"/>
          <p:cNvSpPr/>
          <p:nvPr/>
        </p:nvSpPr>
        <p:spPr>
          <a:xfrm>
            <a:off x="442253" y="1091843"/>
            <a:ext cx="803442" cy="784822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2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5"/>
          <p:cNvSpPr/>
          <p:nvPr/>
        </p:nvSpPr>
        <p:spPr>
          <a:xfrm>
            <a:off x="442253" y="2180691"/>
            <a:ext cx="803442" cy="784822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sz="2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5"/>
          <p:cNvSpPr/>
          <p:nvPr/>
        </p:nvSpPr>
        <p:spPr>
          <a:xfrm>
            <a:off x="412974" y="3202754"/>
            <a:ext cx="803442" cy="784822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sz="2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5"/>
          <p:cNvSpPr/>
          <p:nvPr/>
        </p:nvSpPr>
        <p:spPr>
          <a:xfrm>
            <a:off x="442253" y="4192552"/>
            <a:ext cx="803442" cy="784822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sz="2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5"/>
          <p:cNvSpPr/>
          <p:nvPr/>
        </p:nvSpPr>
        <p:spPr>
          <a:xfrm>
            <a:off x="412974" y="5198258"/>
            <a:ext cx="803442" cy="784822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2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2" name="Google Shape;272;p16"/>
          <p:cNvGraphicFramePr/>
          <p:nvPr>
            <p:extLst>
              <p:ext uri="{D42A27DB-BD31-4B8C-83A1-F6EECF244321}">
                <p14:modId xmlns:p14="http://schemas.microsoft.com/office/powerpoint/2010/main" val="2792700930"/>
              </p:ext>
            </p:extLst>
          </p:nvPr>
        </p:nvGraphicFramePr>
        <p:xfrm>
          <a:off x="626533" y="1057382"/>
          <a:ext cx="11114325" cy="5090210"/>
        </p:xfrm>
        <a:graphic>
          <a:graphicData uri="http://schemas.openxmlformats.org/drawingml/2006/table">
            <a:tbl>
              <a:tblPr firstRow="1" bandRow="1">
                <a:noFill/>
                <a:tableStyleId>{9A4EE657-1F2E-45F2-AE9E-76A1702ECFF4}</a:tableStyleId>
              </a:tblPr>
              <a:tblGrid>
                <a:gridCol w="759815">
                  <a:extLst>
                    <a:ext uri="{9D8B030D-6E8A-4147-A177-3AD203B41FA5}">
                      <a16:colId xmlns:a16="http://schemas.microsoft.com/office/drawing/2014/main" val="3480155301"/>
                    </a:ext>
                  </a:extLst>
                </a:gridCol>
                <a:gridCol w="4778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76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strike="noStrike" cap="none"/>
                        <a:t>No</a:t>
                      </a:r>
                      <a:endParaRPr sz="2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strike="noStrike" cap="none"/>
                        <a:t>Teknik Penggalian Data </a:t>
                      </a:r>
                      <a:endParaRPr sz="2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strike="noStrike" cap="none"/>
                        <a:t>Teknik Visitasi Daring</a:t>
                      </a:r>
                      <a:endParaRPr sz="2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strike="noStrike" cap="none"/>
                        <a:t>1</a:t>
                      </a:r>
                      <a:endParaRPr sz="24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strike="noStrike" cap="none"/>
                        <a:t>Observasi</a:t>
                      </a:r>
                      <a:endParaRPr sz="24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u="none" strike="noStrike" cap="none"/>
                        <a:t>Sinkron</a:t>
                      </a:r>
                      <a:r>
                        <a:rPr lang="en-US" sz="2000" u="none" strike="noStrike" cap="none"/>
                        <a:t>, dapat dilakukan melalui video conference/video call atau platform daring lainnya yang biasa digunakan oleh sekolah/madrasah 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u="none" strike="noStrike" cap="none"/>
                        <a:t>Asinkron</a:t>
                      </a:r>
                      <a:r>
                        <a:rPr lang="en-US" sz="2000" u="none" strike="noStrike" cap="none"/>
                        <a:t>, dapat dilakukan dengan melihat rekaman video 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strike="noStrike" cap="none"/>
                        <a:t>2</a:t>
                      </a:r>
                      <a:endParaRPr sz="24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strike="noStrike" cap="none"/>
                        <a:t>Telaah Dokumen</a:t>
                      </a:r>
                      <a:endParaRPr sz="24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strike="noStrike" cap="none"/>
                        <a:t>Dokumen dapat ditunjukkan melalui: </a:t>
                      </a:r>
                      <a:endParaRPr sz="1400" u="none" strike="noStrike" cap="none"/>
                    </a:p>
                    <a:p>
                      <a:pPr marL="457200" marR="0" lvl="0" indent="-4572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AutoNum type="arabicPeriod"/>
                      </a:pPr>
                      <a:r>
                        <a:rPr lang="en-US" sz="2000" u="none" strike="noStrike" cap="none"/>
                        <a:t>video conference/video call, dan/atau </a:t>
                      </a:r>
                      <a:endParaRPr sz="1400" u="none" strike="noStrike" cap="none"/>
                    </a:p>
                    <a:p>
                      <a:pPr marL="457200" marR="0" lvl="0" indent="-4572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AutoNum type="arabicPeriod"/>
                      </a:pPr>
                      <a:r>
                        <a:rPr lang="en-US" sz="2000" u="none" strike="noStrike" cap="none"/>
                        <a:t>bukti dokumen digital yang dikirimkan melalui media sosial (WA/Telegram/dsb)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strike="noStrike" cap="none"/>
                        <a:t>3</a:t>
                      </a:r>
                      <a:endParaRPr sz="24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strike="noStrike" cap="none"/>
                        <a:t>Wawancara </a:t>
                      </a:r>
                      <a:endParaRPr sz="24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Melalui video conference/video call atau platform daring lainnya yang biasa digunakan oleh sekolah/madrasah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strike="noStrike" cap="none"/>
                        <a:t>4</a:t>
                      </a:r>
                      <a:endParaRPr sz="24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strike="noStrike" cap="none"/>
                        <a:t>Angket</a:t>
                      </a:r>
                      <a:endParaRPr sz="24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Melalui tautan (angket online) yang disiapkan oleh BAN-S/M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73" name="Google Shape;273;p16"/>
          <p:cNvSpPr txBox="1">
            <a:spLocks noGrp="1"/>
          </p:cNvSpPr>
          <p:nvPr>
            <p:ph type="title"/>
          </p:nvPr>
        </p:nvSpPr>
        <p:spPr>
          <a:xfrm>
            <a:off x="1132114" y="0"/>
            <a:ext cx="9383486" cy="772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1">
                <a:latin typeface="Calibri"/>
                <a:ea typeface="Calibri"/>
                <a:cs typeface="Calibri"/>
                <a:sym typeface="Calibri"/>
              </a:rPr>
              <a:t>Contoh Penggalian Data secara Daring</a:t>
            </a:r>
            <a:endParaRPr sz="32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7"/>
          <p:cNvSpPr txBox="1">
            <a:spLocks noGrp="1"/>
          </p:cNvSpPr>
          <p:nvPr>
            <p:ph type="title"/>
          </p:nvPr>
        </p:nvSpPr>
        <p:spPr>
          <a:xfrm>
            <a:off x="1132114" y="0"/>
            <a:ext cx="9383486" cy="772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en-US" sz="4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Hal Teknis Penggalian Data Khusus Daring (1) </a:t>
            </a:r>
            <a:endParaRPr sz="4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7"/>
          <p:cNvSpPr txBox="1"/>
          <p:nvPr/>
        </p:nvSpPr>
        <p:spPr>
          <a:xfrm>
            <a:off x="661610" y="1071111"/>
            <a:ext cx="10580913" cy="5102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Visitasi daring dapat dilaksanakan melalui </a:t>
            </a:r>
            <a:r>
              <a:rPr lang="en-US" sz="28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online video meeting</a:t>
            </a:r>
            <a:r>
              <a:rPr lang="en-US" sz="2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(Zoom, Google Meet, Webex Cisco, Skype 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atau </a:t>
            </a:r>
            <a:r>
              <a:rPr lang="en-US" sz="2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platform virtual meeting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lainnya) yang disepakati antara Tim Asesor dengan sekolah/madrasah sasaran uji coba. 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Agenda kegiatan dibuat lebih sederhana dengan memfokuskan kegiatan pada penggalian data/informasi terkait dengan kinerja sekolah/madrasah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33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8"/>
          <p:cNvSpPr txBox="1">
            <a:spLocks noGrp="1"/>
          </p:cNvSpPr>
          <p:nvPr>
            <p:ph type="title"/>
          </p:nvPr>
        </p:nvSpPr>
        <p:spPr>
          <a:xfrm>
            <a:off x="1132114" y="0"/>
            <a:ext cx="9586686" cy="772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Hal Teknis Penggalian Data Khusus daring (2) </a:t>
            </a:r>
            <a:endParaRPr sz="4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8"/>
          <p:cNvSpPr txBox="1"/>
          <p:nvPr/>
        </p:nvSpPr>
        <p:spPr>
          <a:xfrm>
            <a:off x="661610" y="1071111"/>
            <a:ext cx="10580913" cy="474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Aplikasi Zoom yang perlu disiapkan BAN-S/M Provinsi, sbb 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4" indent="-23812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LcPeriod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Zoom dengan jumlah participant sesuai kebutuhan akreditasi.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66750" marR="0" lvl="4" indent="-39052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lphaL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Zoom di-breakout sesuai kebutuhan ruang untuk masing-masing sekolah/madrasah yang akan divisitasi.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66750" marR="0" lvl="4" indent="-39052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lphaL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Ketua Tim Asesor menjadi </a:t>
            </a:r>
            <a:r>
              <a:rPr lang="en-US" sz="24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co-host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pada kegiatan visitasi daring.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66750" marR="0" lvl="4" indent="-39052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lphaLcPeriod"/>
            </a:pPr>
            <a:r>
              <a:rPr lang="en-US" sz="24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Co-host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merekam (</a:t>
            </a:r>
            <a:r>
              <a:rPr lang="en-US" sz="24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recording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proses visitasi daring selama 2 (dua) hari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66750" marR="0" lvl="4" indent="-21272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33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9"/>
          <p:cNvSpPr txBox="1">
            <a:spLocks noGrp="1"/>
          </p:cNvSpPr>
          <p:nvPr>
            <p:ph type="title"/>
          </p:nvPr>
        </p:nvSpPr>
        <p:spPr>
          <a:xfrm>
            <a:off x="838200" y="1208604"/>
            <a:ext cx="10515600" cy="1325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TUGAS SIMULASI A</a:t>
            </a:r>
            <a:endParaRPr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66B7693-7DC3-4A45-83B6-542DCACEFA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408084"/>
              </p:ext>
            </p:extLst>
          </p:nvPr>
        </p:nvGraphicFramePr>
        <p:xfrm>
          <a:off x="970116" y="2725411"/>
          <a:ext cx="10383684" cy="3376048"/>
        </p:xfrm>
        <a:graphic>
          <a:graphicData uri="http://schemas.openxmlformats.org/drawingml/2006/table">
            <a:tbl>
              <a:tblPr firstRow="1" bandRow="1">
                <a:tableStyleId>{9A4EE657-1F2E-45F2-AE9E-76A1702ECFF4}</a:tableStyleId>
              </a:tblPr>
              <a:tblGrid>
                <a:gridCol w="10383684">
                  <a:extLst>
                    <a:ext uri="{9D8B030D-6E8A-4147-A177-3AD203B41FA5}">
                      <a16:colId xmlns:a16="http://schemas.microsoft.com/office/drawing/2014/main" val="564940473"/>
                    </a:ext>
                  </a:extLst>
                </a:gridCol>
              </a:tblGrid>
              <a:tr h="386182"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</a:rPr>
                        <a:t>Pelatih memilih 3 s/d 4 kelompok untuk mengerjakan tugas simulasi A (disesuaikan dengan jumlah peserta ditiap provinsi.</a:t>
                      </a:r>
                      <a:endParaRPr lang="id-ID" sz="2000" b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1171060"/>
                  </a:ext>
                </a:extLst>
              </a:tr>
              <a:tr h="484064"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 startAt="2"/>
                      </a:pPr>
                      <a:r>
                        <a:rPr lang="en-US" sz="2000"/>
                        <a:t>Satu kelompok terdiri dari 2 orang asesor</a:t>
                      </a:r>
                      <a:endParaRPr lang="id-ID" sz="200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1596897"/>
                  </a:ext>
                </a:extLst>
              </a:tr>
              <a:tr h="676363"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 startAt="3"/>
                      </a:pPr>
                      <a:r>
                        <a:rPr lang="en-US" sz="2000"/>
                        <a:t>Pada waktu mempersiapkan simulasi kelompok menonton video sesuai dengan tautan di bawah ini. </a:t>
                      </a:r>
                      <a:r>
                        <a:rPr lang="en-US" sz="2000">
                          <a:hlinkClick r:id="rId3"/>
                        </a:rPr>
                        <a:t>https://drive.google.com/file/d/1k51feH9HjHFdFxDbDAW84WQKrkxl-SmU/view?usp=sharing</a:t>
                      </a:r>
                      <a:endParaRPr lang="id-ID" sz="200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1760665"/>
                  </a:ext>
                </a:extLst>
              </a:tr>
              <a:tr h="484064"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 startAt="4"/>
                      </a:pPr>
                      <a:r>
                        <a:rPr lang="id-ID" sz="2000"/>
                        <a:t>Isilah tabel-tabel observasi pada komponen proses pembelajaran berdasarkan video yang anda saksikan 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927830"/>
                  </a:ext>
                </a:extLst>
              </a:tr>
              <a:tr h="484064"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 startAt="5"/>
                      </a:pPr>
                      <a:r>
                        <a:rPr lang="en-US" sz="2000"/>
                        <a:t>Presentasikan tabel-tabel yang anda sudah isi pada saat simulasi </a:t>
                      </a:r>
                      <a:endParaRPr lang="id-ID" sz="200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7502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0298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9"/>
          <p:cNvSpPr txBox="1">
            <a:spLocks noGrp="1"/>
          </p:cNvSpPr>
          <p:nvPr>
            <p:ph type="title"/>
          </p:nvPr>
        </p:nvSpPr>
        <p:spPr>
          <a:xfrm>
            <a:off x="838200" y="2103300"/>
            <a:ext cx="10515600" cy="193775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TABEL-TABEL OBSERVASI </a:t>
            </a:r>
            <a:br>
              <a:rPr lang="en-US"/>
            </a:br>
            <a:r>
              <a:rPr lang="en-US"/>
              <a:t>KOMPONEN PROSES PEMBELAJARAN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0"/>
          <p:cNvSpPr txBox="1"/>
          <p:nvPr/>
        </p:nvSpPr>
        <p:spPr>
          <a:xfrm>
            <a:off x="98323" y="0"/>
            <a:ext cx="10854812" cy="699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6350" marR="0" lvl="0" indent="-6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9DB"/>
              </a:buClr>
              <a:buSzPts val="2600"/>
              <a:buFont typeface="Arial"/>
              <a:buNone/>
            </a:pPr>
            <a:r>
              <a:rPr lang="en-US" sz="3200" b="1">
                <a:solidFill>
                  <a:schemeClr val="bg1"/>
                </a:solidFill>
              </a:rPr>
              <a:t>Tabel-tabel </a:t>
            </a:r>
            <a:r>
              <a:rPr lang="en-US" sz="3200" b="1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Observasi Komponen Proses </a:t>
            </a:r>
            <a:r>
              <a:rPr lang="en-US" sz="3200" b="1">
                <a:solidFill>
                  <a:schemeClr val="bg1"/>
                </a:solidFill>
              </a:rPr>
              <a:t>Pembelajaran</a:t>
            </a:r>
            <a:endParaRPr lang="en-US" sz="3200" b="1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97;p20">
            <a:extLst>
              <a:ext uri="{FF2B5EF4-FFF2-40B4-BE49-F238E27FC236}">
                <a16:creationId xmlns:a16="http://schemas.microsoft.com/office/drawing/2014/main" id="{DA927B21-6060-4626-B0ED-E5837370EC4E}"/>
              </a:ext>
            </a:extLst>
          </p:cNvPr>
          <p:cNvSpPr txBox="1"/>
          <p:nvPr/>
        </p:nvSpPr>
        <p:spPr>
          <a:xfrm>
            <a:off x="98323" y="671605"/>
            <a:ext cx="2625212" cy="699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6350" marR="0" lvl="0" indent="-6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9DB"/>
              </a:buClr>
              <a:buSzPts val="2600"/>
              <a:buFont typeface="Arial"/>
              <a:buNone/>
            </a:pPr>
            <a:r>
              <a:rPr lang="en-US" sz="2000" b="1">
                <a:solidFill>
                  <a:schemeClr val="tx1"/>
                </a:solidFill>
              </a:rPr>
              <a:t>No Butir 12</a:t>
            </a:r>
            <a:endParaRPr lang="en-US" sz="2000" b="1" i="0" u="none" strike="noStrike" cap="none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E34B975-46C2-45D5-B592-634195E0C9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3171069"/>
              </p:ext>
            </p:extLst>
          </p:nvPr>
        </p:nvGraphicFramePr>
        <p:xfrm>
          <a:off x="398207" y="1235055"/>
          <a:ext cx="11395586" cy="4890514"/>
        </p:xfrm>
        <a:graphic>
          <a:graphicData uri="http://schemas.openxmlformats.org/drawingml/2006/table">
            <a:tbl>
              <a:tblPr firstRow="1" firstCol="1" bandRow="1">
                <a:tableStyleId>{9A4EE657-1F2E-45F2-AE9E-76A1702ECFF4}</a:tableStyleId>
              </a:tblPr>
              <a:tblGrid>
                <a:gridCol w="776748">
                  <a:extLst>
                    <a:ext uri="{9D8B030D-6E8A-4147-A177-3AD203B41FA5}">
                      <a16:colId xmlns:a16="http://schemas.microsoft.com/office/drawing/2014/main" val="1955057241"/>
                    </a:ext>
                  </a:extLst>
                </a:gridCol>
                <a:gridCol w="8382000">
                  <a:extLst>
                    <a:ext uri="{9D8B030D-6E8A-4147-A177-3AD203B41FA5}">
                      <a16:colId xmlns:a16="http://schemas.microsoft.com/office/drawing/2014/main" val="814253784"/>
                    </a:ext>
                  </a:extLst>
                </a:gridCol>
                <a:gridCol w="2236838">
                  <a:extLst>
                    <a:ext uri="{9D8B030D-6E8A-4147-A177-3AD203B41FA5}">
                      <a16:colId xmlns:a16="http://schemas.microsoft.com/office/drawing/2014/main" val="2455021179"/>
                    </a:ext>
                  </a:extLst>
                </a:gridCol>
              </a:tblGrid>
              <a:tr h="3788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No.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62" marR="45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Aspek yang Diobservasi dan Indikator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62" marR="45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Hasil Observasi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62" marR="45562" marT="0" marB="0" anchor="ctr"/>
                </a:tc>
                <a:extLst>
                  <a:ext uri="{0D108BD9-81ED-4DB2-BD59-A6C34878D82A}">
                    <a16:rowId xmlns:a16="http://schemas.microsoft.com/office/drawing/2014/main" val="2111061399"/>
                  </a:ext>
                </a:extLst>
              </a:tr>
              <a:tr h="16060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1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62" marR="455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Pelibatan siswa secara aktif dalam pembelajaran, dapat dilihat dari: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pemberian kesempatan kepada siswa untuk bertanya;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pemberian kesempatan kepada siswa untuk menjawab;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pemberian kesempatan kepada siswa mengerjakan tugas/membaca/diskusi; dan 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pemberian kesempatan kepada siswa untuk mengomunikasikan hasil/gagasan. 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62" marR="455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 </a:t>
                      </a:r>
                      <a:endParaRPr lang="id-ID" sz="1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62" marR="45562" marT="0" marB="0"/>
                </a:tc>
                <a:extLst>
                  <a:ext uri="{0D108BD9-81ED-4DB2-BD59-A6C34878D82A}">
                    <a16:rowId xmlns:a16="http://schemas.microsoft.com/office/drawing/2014/main" val="3272928901"/>
                  </a:ext>
                </a:extLst>
              </a:tr>
              <a:tr h="13495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2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62" marR="455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Pelaksanaan pembelajaran melalui pengalaman konkret, dapat dilihat dari: 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pemberian kesempatan kepada siswa untuk melakukan praktik; 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pemberian kesempatan kepada siswa untuk melakukan simulasi; dan  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pemberian kesempatan kepada untuk menggunakan media pembelajaran.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62" marR="455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62" marR="45562" marT="0" marB="0"/>
                </a:tc>
                <a:extLst>
                  <a:ext uri="{0D108BD9-81ED-4DB2-BD59-A6C34878D82A}">
                    <a16:rowId xmlns:a16="http://schemas.microsoft.com/office/drawing/2014/main" val="602590744"/>
                  </a:ext>
                </a:extLst>
              </a:tr>
              <a:tr h="13495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3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62" marR="455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Penyajian materi yang bermakna, dapat dilihat dari: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keterkaitan materi yang dipelajari dengan kehidupan siswa; 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pemberian contoh-contoh yang membuat siswa lebih paham terhadap materi yang dipelajari; dan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penjelasan manfaat dari materi yang dipelajari untuk kehidupan.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62" marR="455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62" marR="45562" marT="0" marB="0"/>
                </a:tc>
                <a:extLst>
                  <a:ext uri="{0D108BD9-81ED-4DB2-BD59-A6C34878D82A}">
                    <a16:rowId xmlns:a16="http://schemas.microsoft.com/office/drawing/2014/main" val="181702243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0"/>
          <p:cNvSpPr txBox="1"/>
          <p:nvPr/>
        </p:nvSpPr>
        <p:spPr>
          <a:xfrm>
            <a:off x="98323" y="108317"/>
            <a:ext cx="10854812" cy="699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6350" marR="0" lvl="0" indent="-6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9DB"/>
              </a:buClr>
              <a:buSzPts val="2600"/>
              <a:buFont typeface="Arial"/>
              <a:buNone/>
            </a:pPr>
            <a:r>
              <a:rPr lang="en-US" sz="3200" b="1">
                <a:solidFill>
                  <a:schemeClr val="bg1"/>
                </a:solidFill>
              </a:rPr>
              <a:t>Tabel-tabel </a:t>
            </a:r>
            <a:r>
              <a:rPr lang="en-US" sz="3200" b="1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Observasi Komponen Proses </a:t>
            </a:r>
            <a:r>
              <a:rPr lang="en-US" sz="3200" b="1">
                <a:solidFill>
                  <a:schemeClr val="bg1"/>
                </a:solidFill>
              </a:rPr>
              <a:t>Pembelajaran</a:t>
            </a:r>
            <a:endParaRPr lang="en-US" sz="3200" b="1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97;p20">
            <a:extLst>
              <a:ext uri="{FF2B5EF4-FFF2-40B4-BE49-F238E27FC236}">
                <a16:creationId xmlns:a16="http://schemas.microsoft.com/office/drawing/2014/main" id="{DA927B21-6060-4626-B0ED-E5837370EC4E}"/>
              </a:ext>
            </a:extLst>
          </p:cNvPr>
          <p:cNvSpPr txBox="1"/>
          <p:nvPr/>
        </p:nvSpPr>
        <p:spPr>
          <a:xfrm>
            <a:off x="98323" y="807426"/>
            <a:ext cx="7865806" cy="699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6350" marR="0" lvl="0" indent="-6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9DB"/>
              </a:buClr>
              <a:buSzPts val="2600"/>
              <a:buFont typeface="Arial"/>
              <a:buNone/>
            </a:pPr>
            <a:r>
              <a:rPr lang="en-US" sz="2000" b="1">
                <a:solidFill>
                  <a:schemeClr val="tx1"/>
                </a:solidFill>
              </a:rPr>
              <a:t>No Butir 13</a:t>
            </a:r>
            <a:endParaRPr lang="en-US" sz="2000" b="1" i="0" u="none" strike="noStrike" cap="none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EE488B21-9AE5-4F7F-B422-FAD5B9452D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1394039"/>
              </p:ext>
            </p:extLst>
          </p:nvPr>
        </p:nvGraphicFramePr>
        <p:xfrm>
          <a:off x="1151686" y="1781838"/>
          <a:ext cx="9614637" cy="2849155"/>
        </p:xfrm>
        <a:graphic>
          <a:graphicData uri="http://schemas.openxmlformats.org/drawingml/2006/table">
            <a:tbl>
              <a:tblPr firstRow="1" bandRow="1">
                <a:tableStyleId>{9A4EE657-1F2E-45F2-AE9E-76A1702ECFF4}</a:tableStyleId>
              </a:tblPr>
              <a:tblGrid>
                <a:gridCol w="1070405">
                  <a:extLst>
                    <a:ext uri="{9D8B030D-6E8A-4147-A177-3AD203B41FA5}">
                      <a16:colId xmlns:a16="http://schemas.microsoft.com/office/drawing/2014/main" val="1739447137"/>
                    </a:ext>
                  </a:extLst>
                </a:gridCol>
                <a:gridCol w="5339353">
                  <a:extLst>
                    <a:ext uri="{9D8B030D-6E8A-4147-A177-3AD203B41FA5}">
                      <a16:colId xmlns:a16="http://schemas.microsoft.com/office/drawing/2014/main" val="1921331471"/>
                    </a:ext>
                  </a:extLst>
                </a:gridCol>
                <a:gridCol w="3204879">
                  <a:extLst>
                    <a:ext uri="{9D8B030D-6E8A-4147-A177-3AD203B41FA5}">
                      <a16:colId xmlns:a16="http://schemas.microsoft.com/office/drawing/2014/main" val="1920867264"/>
                    </a:ext>
                  </a:extLst>
                </a:gridCol>
              </a:tblGrid>
              <a:tr h="3716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Aspek yang Diobservasi dan Indikator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Hasil Observasi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16468662"/>
                  </a:ext>
                </a:extLst>
              </a:tr>
              <a:tr h="24774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Penggunaan berbagai teknik/metode penilaian, dapat dilihat dari: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lebih dari satu teknik penilaian, misalnya tes tulis, tes lisan, uji kinerja, portofolio;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lebih dari satu aspek capaian pembelajaran (sikap, pengetahuan dan keterampilan); dan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penilaian proses dan hasil belajar.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368091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052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0"/>
          <p:cNvSpPr txBox="1"/>
          <p:nvPr/>
        </p:nvSpPr>
        <p:spPr>
          <a:xfrm>
            <a:off x="98323" y="0"/>
            <a:ext cx="10854812" cy="699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6350" marR="0" lvl="0" indent="-6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9DB"/>
              </a:buClr>
              <a:buSzPts val="2600"/>
              <a:buFont typeface="Arial"/>
              <a:buNone/>
            </a:pPr>
            <a:r>
              <a:rPr lang="en-US" sz="3200" b="1">
                <a:solidFill>
                  <a:schemeClr val="bg1"/>
                </a:solidFill>
              </a:rPr>
              <a:t>Tabel-tabel </a:t>
            </a:r>
            <a:r>
              <a:rPr lang="en-US" sz="3200" b="1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Observasi Komponen Proses </a:t>
            </a:r>
            <a:r>
              <a:rPr lang="en-US" sz="3200" b="1">
                <a:solidFill>
                  <a:schemeClr val="bg1"/>
                </a:solidFill>
              </a:rPr>
              <a:t>Pembelajaran</a:t>
            </a:r>
            <a:endParaRPr lang="en-US" sz="3200" b="1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97;p20">
            <a:extLst>
              <a:ext uri="{FF2B5EF4-FFF2-40B4-BE49-F238E27FC236}">
                <a16:creationId xmlns:a16="http://schemas.microsoft.com/office/drawing/2014/main" id="{DA927B21-6060-4626-B0ED-E5837370EC4E}"/>
              </a:ext>
            </a:extLst>
          </p:cNvPr>
          <p:cNvSpPr txBox="1"/>
          <p:nvPr/>
        </p:nvSpPr>
        <p:spPr>
          <a:xfrm>
            <a:off x="98323" y="671605"/>
            <a:ext cx="2625212" cy="699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6350" marR="0" lvl="0" indent="-6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9DB"/>
              </a:buClr>
              <a:buSzPts val="2600"/>
              <a:buFont typeface="Arial"/>
              <a:buNone/>
            </a:pPr>
            <a:r>
              <a:rPr lang="en-US" sz="2000" b="1">
                <a:solidFill>
                  <a:schemeClr val="tx1"/>
                </a:solidFill>
              </a:rPr>
              <a:t>No Butir 15</a:t>
            </a:r>
            <a:endParaRPr lang="en-US" sz="2000" b="1" i="0" u="none" strike="noStrike" cap="none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5F13657-9063-488E-94D7-D06CCFF64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21891"/>
              </p:ext>
            </p:extLst>
          </p:nvPr>
        </p:nvGraphicFramePr>
        <p:xfrm>
          <a:off x="432619" y="1223676"/>
          <a:ext cx="11513573" cy="4783833"/>
        </p:xfrm>
        <a:graphic>
          <a:graphicData uri="http://schemas.openxmlformats.org/drawingml/2006/table">
            <a:tbl>
              <a:tblPr firstRow="1" firstCol="1" bandRow="1">
                <a:tableStyleId>{9A4EE657-1F2E-45F2-AE9E-76A1702ECFF4}</a:tableStyleId>
              </a:tblPr>
              <a:tblGrid>
                <a:gridCol w="1103293">
                  <a:extLst>
                    <a:ext uri="{9D8B030D-6E8A-4147-A177-3AD203B41FA5}">
                      <a16:colId xmlns:a16="http://schemas.microsoft.com/office/drawing/2014/main" val="1295366733"/>
                    </a:ext>
                  </a:extLst>
                </a:gridCol>
                <a:gridCol w="8443830">
                  <a:extLst>
                    <a:ext uri="{9D8B030D-6E8A-4147-A177-3AD203B41FA5}">
                      <a16:colId xmlns:a16="http://schemas.microsoft.com/office/drawing/2014/main" val="2586392278"/>
                    </a:ext>
                  </a:extLst>
                </a:gridCol>
                <a:gridCol w="1966450">
                  <a:extLst>
                    <a:ext uri="{9D8B030D-6E8A-4147-A177-3AD203B41FA5}">
                      <a16:colId xmlns:a16="http://schemas.microsoft.com/office/drawing/2014/main" val="4109147672"/>
                    </a:ext>
                  </a:extLst>
                </a:gridCol>
              </a:tblGrid>
              <a:tr h="627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No.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95" marR="422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Aspek yang Diobservasi dan Indikator 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95" marR="422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Hasil Observasi 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95" marR="42295" marT="0" marB="0" anchor="ctr"/>
                </a:tc>
                <a:extLst>
                  <a:ext uri="{0D108BD9-81ED-4DB2-BD59-A6C34878D82A}">
                    <a16:rowId xmlns:a16="http://schemas.microsoft.com/office/drawing/2014/main" val="2296579571"/>
                  </a:ext>
                </a:extLst>
              </a:tr>
              <a:tr h="477937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1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95" marR="42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Interaksi antarsiswa dan antara siswa dengan guru, dapat dilihat dari: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95" marR="42295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95" marR="42295" marT="0" marB="0"/>
                </a:tc>
                <a:extLst>
                  <a:ext uri="{0D108BD9-81ED-4DB2-BD59-A6C34878D82A}">
                    <a16:rowId xmlns:a16="http://schemas.microsoft.com/office/drawing/2014/main" val="2022964691"/>
                  </a:ext>
                </a:extLst>
              </a:tr>
              <a:tr h="477937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pembentukan kelompok siswa yang heterogen; dan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95" marR="42295" marT="0" marB="0"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82444"/>
                  </a:ext>
                </a:extLst>
              </a:tr>
              <a:tr h="477937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terjadinya diskusi baik antarsiswa maupun siswa dengan guru.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95" marR="42295" marT="0" marB="0"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248285"/>
                  </a:ext>
                </a:extLst>
              </a:tr>
              <a:tr h="27227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2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95" marR="42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Suasana pembelajaran terlihat menarik dan menyenangkan sehingga siswa antusias belajar, dapat dilihat dari: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penggunaan strategi, model, dan/atau metode pembelajaran yang relevan dan menyenangkan;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penggunaan media dan sumber belajar yang mendukung pencapaian tujuan pembelajaran; </a:t>
                      </a:r>
                      <a:r>
                        <a:rPr lang="en-US" sz="1800">
                          <a:effectLst/>
                        </a:rPr>
                        <a:t>&amp;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pengaitan materi pembelajaran dengan konteks siswa.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95" marR="42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95" marR="42295" marT="0" marB="0"/>
                </a:tc>
                <a:extLst>
                  <a:ext uri="{0D108BD9-81ED-4DB2-BD59-A6C34878D82A}">
                    <a16:rowId xmlns:a16="http://schemas.microsoft.com/office/drawing/2014/main" val="27131807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455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0"/>
          <p:cNvSpPr txBox="1"/>
          <p:nvPr/>
        </p:nvSpPr>
        <p:spPr>
          <a:xfrm>
            <a:off x="98323" y="0"/>
            <a:ext cx="10854812" cy="699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6350" marR="0" lvl="0" indent="-6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9DB"/>
              </a:buClr>
              <a:buSzPts val="2600"/>
              <a:buFont typeface="Arial"/>
              <a:buNone/>
            </a:pPr>
            <a:r>
              <a:rPr lang="en-US" sz="3200" b="1">
                <a:solidFill>
                  <a:schemeClr val="bg1"/>
                </a:solidFill>
              </a:rPr>
              <a:t>Tabel-tabel </a:t>
            </a:r>
            <a:r>
              <a:rPr lang="en-US" sz="3200" b="1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Observasi Komponen Proses </a:t>
            </a:r>
            <a:r>
              <a:rPr lang="en-US" sz="3200" b="1">
                <a:solidFill>
                  <a:schemeClr val="bg1"/>
                </a:solidFill>
              </a:rPr>
              <a:t>Pembelajaran</a:t>
            </a:r>
            <a:endParaRPr lang="en-US" sz="3200" b="1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97;p20">
            <a:extLst>
              <a:ext uri="{FF2B5EF4-FFF2-40B4-BE49-F238E27FC236}">
                <a16:creationId xmlns:a16="http://schemas.microsoft.com/office/drawing/2014/main" id="{DA927B21-6060-4626-B0ED-E5837370EC4E}"/>
              </a:ext>
            </a:extLst>
          </p:cNvPr>
          <p:cNvSpPr txBox="1"/>
          <p:nvPr/>
        </p:nvSpPr>
        <p:spPr>
          <a:xfrm>
            <a:off x="98323" y="671605"/>
            <a:ext cx="2625212" cy="699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6350" marR="0" lvl="0" indent="-6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9DB"/>
              </a:buClr>
              <a:buSzPts val="2600"/>
              <a:buFont typeface="Arial"/>
              <a:buNone/>
            </a:pPr>
            <a:r>
              <a:rPr lang="en-US" sz="2000" b="1">
                <a:solidFill>
                  <a:schemeClr val="tx1"/>
                </a:solidFill>
              </a:rPr>
              <a:t>No Butir 16</a:t>
            </a:r>
            <a:endParaRPr lang="en-US" sz="2000" b="1" i="0" u="none" strike="noStrike" cap="none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CC972F4-B477-4640-AB96-A6F020BAE0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040475"/>
              </p:ext>
            </p:extLst>
          </p:nvPr>
        </p:nvGraphicFramePr>
        <p:xfrm>
          <a:off x="471949" y="1370714"/>
          <a:ext cx="11375922" cy="4854039"/>
        </p:xfrm>
        <a:graphic>
          <a:graphicData uri="http://schemas.openxmlformats.org/drawingml/2006/table">
            <a:tbl>
              <a:tblPr firstRow="1" firstCol="1" bandRow="1">
                <a:tableStyleId>{9A4EE657-1F2E-45F2-AE9E-76A1702ECFF4}</a:tableStyleId>
              </a:tblPr>
              <a:tblGrid>
                <a:gridCol w="764511">
                  <a:extLst>
                    <a:ext uri="{9D8B030D-6E8A-4147-A177-3AD203B41FA5}">
                      <a16:colId xmlns:a16="http://schemas.microsoft.com/office/drawing/2014/main" val="996071462"/>
                    </a:ext>
                  </a:extLst>
                </a:gridCol>
                <a:gridCol w="8732288">
                  <a:extLst>
                    <a:ext uri="{9D8B030D-6E8A-4147-A177-3AD203B41FA5}">
                      <a16:colId xmlns:a16="http://schemas.microsoft.com/office/drawing/2014/main" val="1911616599"/>
                    </a:ext>
                  </a:extLst>
                </a:gridCol>
                <a:gridCol w="1879123">
                  <a:extLst>
                    <a:ext uri="{9D8B030D-6E8A-4147-A177-3AD203B41FA5}">
                      <a16:colId xmlns:a16="http://schemas.microsoft.com/office/drawing/2014/main" val="2503758817"/>
                    </a:ext>
                  </a:extLst>
                </a:gridCol>
              </a:tblGrid>
              <a:tr h="5269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No.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22" marR="545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Aspek yang Diobservasi dan Indikator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22" marR="545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Hasil Observasi 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22" marR="54522" marT="0" marB="0" anchor="ctr"/>
                </a:tc>
                <a:extLst>
                  <a:ext uri="{0D108BD9-81ED-4DB2-BD59-A6C34878D82A}">
                    <a16:rowId xmlns:a16="http://schemas.microsoft.com/office/drawing/2014/main" val="27361364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69875" indent="-24828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1</a:t>
                      </a:r>
                      <a:endParaRPr lang="id-ID" sz="18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 </a:t>
                      </a:r>
                      <a:endParaRPr lang="id-ID" sz="18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 </a:t>
                      </a:r>
                      <a:endParaRPr lang="id-ID" sz="18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22" marR="545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Pembiasaan membaca dan menulis di kelas, dapat dilihat dari: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pemberian kesempatan kepada siswa untuk aktif membaca sebelum proses pembelajaran; dan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pemberian kesempatan kepada siswa untuk aktif membaca dan menulis pada saat proses pembelajaran.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22" marR="545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22" marR="54522" marT="0" marB="0"/>
                </a:tc>
                <a:extLst>
                  <a:ext uri="{0D108BD9-81ED-4DB2-BD59-A6C34878D82A}">
                    <a16:rowId xmlns:a16="http://schemas.microsoft.com/office/drawing/2014/main" val="1640825713"/>
                  </a:ext>
                </a:extLst>
              </a:tr>
              <a:tr h="13576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2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22" marR="545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Pembiasaan membaca dan menulis di luar kelas, dapat dilihat dari: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dorongan guru kepada siswa untuk aktif membaca di luar jam pelajaran di pojok baca/perpustakaan; dan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dorongan guru kepada siswa untuk menghasilkan karya literasi seperti majalah dinding, cerpen, dan karya tulis lainnya.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22" marR="5452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22" marR="54522" marT="0" marB="0"/>
                </a:tc>
                <a:extLst>
                  <a:ext uri="{0D108BD9-81ED-4DB2-BD59-A6C34878D82A}">
                    <a16:rowId xmlns:a16="http://schemas.microsoft.com/office/drawing/2014/main" val="3475194759"/>
                  </a:ext>
                </a:extLst>
              </a:tr>
              <a:tr h="12149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3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22" marR="545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Penyediaan fasilitas tempat untuk pemajangan karya tulis siswa, dapat dilihat dari: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pemajangan hasil karya tulis siswa pada tempat yang telah disediakan; dan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kemudahan mengakses fasilitas pemajangan karya tulis siswa.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22" marR="545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22" marR="54522" marT="0" marB="0"/>
                </a:tc>
                <a:extLst>
                  <a:ext uri="{0D108BD9-81ED-4DB2-BD59-A6C34878D82A}">
                    <a16:rowId xmlns:a16="http://schemas.microsoft.com/office/drawing/2014/main" val="35775806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570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0"/>
          <p:cNvSpPr txBox="1"/>
          <p:nvPr/>
        </p:nvSpPr>
        <p:spPr>
          <a:xfrm>
            <a:off x="98323" y="0"/>
            <a:ext cx="10854812" cy="699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6350" marR="0" lvl="0" indent="-6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9DB"/>
              </a:buClr>
              <a:buSzPts val="2600"/>
              <a:buFont typeface="Arial"/>
              <a:buNone/>
            </a:pPr>
            <a:r>
              <a:rPr lang="en-US" sz="3200" b="1">
                <a:solidFill>
                  <a:schemeClr val="bg1"/>
                </a:solidFill>
              </a:rPr>
              <a:t>Tabel-tabel </a:t>
            </a:r>
            <a:r>
              <a:rPr lang="en-US" sz="3200" b="1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Observasi Komponen Proses </a:t>
            </a:r>
            <a:r>
              <a:rPr lang="en-US" sz="3200" b="1">
                <a:solidFill>
                  <a:schemeClr val="bg1"/>
                </a:solidFill>
              </a:rPr>
              <a:t>Pembelajaran</a:t>
            </a:r>
            <a:endParaRPr lang="en-US" sz="3200" b="1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97;p20">
            <a:extLst>
              <a:ext uri="{FF2B5EF4-FFF2-40B4-BE49-F238E27FC236}">
                <a16:creationId xmlns:a16="http://schemas.microsoft.com/office/drawing/2014/main" id="{DA927B21-6060-4626-B0ED-E5837370EC4E}"/>
              </a:ext>
            </a:extLst>
          </p:cNvPr>
          <p:cNvSpPr txBox="1"/>
          <p:nvPr/>
        </p:nvSpPr>
        <p:spPr>
          <a:xfrm>
            <a:off x="98323" y="671605"/>
            <a:ext cx="2625212" cy="699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6350" marR="0" lvl="0" indent="-6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9DB"/>
              </a:buClr>
              <a:buSzPts val="2600"/>
              <a:buFont typeface="Arial"/>
              <a:buNone/>
            </a:pPr>
            <a:r>
              <a:rPr lang="en-US" sz="2000" b="1">
                <a:solidFill>
                  <a:schemeClr val="tx1"/>
                </a:solidFill>
              </a:rPr>
              <a:t>No Butir 17</a:t>
            </a:r>
            <a:endParaRPr lang="en-US" sz="2000" b="1" i="0" u="none" strike="noStrike" cap="none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D9CD413-43AC-45FC-A55D-AE3DFDC547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166759"/>
              </p:ext>
            </p:extLst>
          </p:nvPr>
        </p:nvGraphicFramePr>
        <p:xfrm>
          <a:off x="752167" y="1370714"/>
          <a:ext cx="10687665" cy="4735117"/>
        </p:xfrm>
        <a:graphic>
          <a:graphicData uri="http://schemas.openxmlformats.org/drawingml/2006/table">
            <a:tbl>
              <a:tblPr firstRow="1" firstCol="1" bandRow="1">
                <a:tableStyleId>{9A4EE657-1F2E-45F2-AE9E-76A1702ECFF4}</a:tableStyleId>
              </a:tblPr>
              <a:tblGrid>
                <a:gridCol w="1004965">
                  <a:extLst>
                    <a:ext uri="{9D8B030D-6E8A-4147-A177-3AD203B41FA5}">
                      <a16:colId xmlns:a16="http://schemas.microsoft.com/office/drawing/2014/main" val="1009489812"/>
                    </a:ext>
                  </a:extLst>
                </a:gridCol>
                <a:gridCol w="7593345">
                  <a:extLst>
                    <a:ext uri="{9D8B030D-6E8A-4147-A177-3AD203B41FA5}">
                      <a16:colId xmlns:a16="http://schemas.microsoft.com/office/drawing/2014/main" val="4239759790"/>
                    </a:ext>
                  </a:extLst>
                </a:gridCol>
                <a:gridCol w="2089355">
                  <a:extLst>
                    <a:ext uri="{9D8B030D-6E8A-4147-A177-3AD203B41FA5}">
                      <a16:colId xmlns:a16="http://schemas.microsoft.com/office/drawing/2014/main" val="359191769"/>
                    </a:ext>
                  </a:extLst>
                </a:gridCol>
              </a:tblGrid>
              <a:tr h="5011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No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29" marR="594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Aspek yang Diobservasi dan Indikator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29" marR="594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Hasil Observasi 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29" marR="59429" marT="0" marB="0" anchor="ctr"/>
                </a:tc>
                <a:extLst>
                  <a:ext uri="{0D108BD9-81ED-4DB2-BD59-A6C34878D82A}">
                    <a16:rowId xmlns:a16="http://schemas.microsoft.com/office/drawing/2014/main" val="650567808"/>
                  </a:ext>
                </a:extLst>
              </a:tr>
              <a:tr h="26337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1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29" marR="594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Pengelolaan kelas, dapat dilihat dari: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pengaturan tempat duduk siswa dengan memperhatikan keamanan, kebersihan, dan kemudahan dalam beraktivitas di kelas;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penggunaan metode/strategi pembelajaran yang melibatkan siswa dan terjalin hubungan yang saling menghormati dan menghargai; dan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pengaturan fasilitas belajar di dalam kelas untuk kemudahan dan keamanan dalam mengakses dan memanfaatkannya.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29" marR="594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29" marR="59429" marT="0" marB="0"/>
                </a:tc>
                <a:extLst>
                  <a:ext uri="{0D108BD9-81ED-4DB2-BD59-A6C34878D82A}">
                    <a16:rowId xmlns:a16="http://schemas.microsoft.com/office/drawing/2014/main" val="3096829659"/>
                  </a:ext>
                </a:extLst>
              </a:tr>
              <a:tr h="16002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2</a:t>
                      </a:r>
                      <a:endParaRPr lang="id-ID" sz="18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 </a:t>
                      </a:r>
                      <a:endParaRPr lang="id-ID" sz="18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 </a:t>
                      </a:r>
                      <a:endParaRPr lang="id-ID" sz="18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29" marR="594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Terbentuknya sikap saling mempercayai, menghargai, dan menghormati antarsiswa, dapat dilihat dari: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en-ID" sz="1800">
                          <a:effectLst/>
                        </a:rPr>
                        <a:t>adanya hubungan interpersonal antarsiswa; dan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dorongan guru sehingga terjadi diskusi antarsiswa yang saling menguatkan.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29" marR="594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29" marR="59429" marT="0" marB="0"/>
                </a:tc>
                <a:extLst>
                  <a:ext uri="{0D108BD9-81ED-4DB2-BD59-A6C34878D82A}">
                    <a16:rowId xmlns:a16="http://schemas.microsoft.com/office/drawing/2014/main" val="1424958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268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0"/>
          <p:cNvSpPr txBox="1"/>
          <p:nvPr/>
        </p:nvSpPr>
        <p:spPr>
          <a:xfrm>
            <a:off x="98323" y="0"/>
            <a:ext cx="10854812" cy="699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6350" marR="0" lvl="0" indent="-6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9DB"/>
              </a:buClr>
              <a:buSzPts val="2600"/>
              <a:buFont typeface="Arial"/>
              <a:buNone/>
            </a:pPr>
            <a:r>
              <a:rPr lang="en-US" sz="3200" b="1">
                <a:solidFill>
                  <a:schemeClr val="bg1"/>
                </a:solidFill>
              </a:rPr>
              <a:t>Tabel-tabel </a:t>
            </a:r>
            <a:r>
              <a:rPr lang="en-US" sz="3200" b="1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Observasi Komponen Proses </a:t>
            </a:r>
            <a:r>
              <a:rPr lang="en-US" sz="3200" b="1">
                <a:solidFill>
                  <a:schemeClr val="bg1"/>
                </a:solidFill>
              </a:rPr>
              <a:t>Pembelajaran</a:t>
            </a:r>
            <a:endParaRPr lang="en-US" sz="3200" b="1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97;p20">
            <a:extLst>
              <a:ext uri="{FF2B5EF4-FFF2-40B4-BE49-F238E27FC236}">
                <a16:creationId xmlns:a16="http://schemas.microsoft.com/office/drawing/2014/main" id="{DA927B21-6060-4626-B0ED-E5837370EC4E}"/>
              </a:ext>
            </a:extLst>
          </p:cNvPr>
          <p:cNvSpPr txBox="1"/>
          <p:nvPr/>
        </p:nvSpPr>
        <p:spPr>
          <a:xfrm>
            <a:off x="137653" y="848586"/>
            <a:ext cx="2625212" cy="699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6350" marR="0" lvl="0" indent="-6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9DB"/>
              </a:buClr>
              <a:buSzPts val="2600"/>
              <a:buFont typeface="Arial"/>
              <a:buNone/>
            </a:pPr>
            <a:r>
              <a:rPr lang="en-US" sz="2000" b="1">
                <a:solidFill>
                  <a:schemeClr val="tx1"/>
                </a:solidFill>
              </a:rPr>
              <a:t>No Butir 18</a:t>
            </a:r>
            <a:endParaRPr lang="en-US" sz="2000" b="1" i="0" u="none" strike="noStrike" cap="none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20DB9E3-F466-49E0-9F41-F962C8DC2F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831505"/>
              </p:ext>
            </p:extLst>
          </p:nvPr>
        </p:nvGraphicFramePr>
        <p:xfrm>
          <a:off x="511277" y="1547695"/>
          <a:ext cx="10854812" cy="4286111"/>
        </p:xfrm>
        <a:graphic>
          <a:graphicData uri="http://schemas.openxmlformats.org/drawingml/2006/table">
            <a:tbl>
              <a:tblPr firstRow="1" firstCol="1" bandRow="1">
                <a:tableStyleId>{9A4EE657-1F2E-45F2-AE9E-76A1702ECFF4}</a:tableStyleId>
              </a:tblPr>
              <a:tblGrid>
                <a:gridCol w="737420">
                  <a:extLst>
                    <a:ext uri="{9D8B030D-6E8A-4147-A177-3AD203B41FA5}">
                      <a16:colId xmlns:a16="http://schemas.microsoft.com/office/drawing/2014/main" val="2428149436"/>
                    </a:ext>
                  </a:extLst>
                </a:gridCol>
                <a:gridCol w="8266571">
                  <a:extLst>
                    <a:ext uri="{9D8B030D-6E8A-4147-A177-3AD203B41FA5}">
                      <a16:colId xmlns:a16="http://schemas.microsoft.com/office/drawing/2014/main" val="2939164234"/>
                    </a:ext>
                  </a:extLst>
                </a:gridCol>
                <a:gridCol w="1850821">
                  <a:extLst>
                    <a:ext uri="{9D8B030D-6E8A-4147-A177-3AD203B41FA5}">
                      <a16:colId xmlns:a16="http://schemas.microsoft.com/office/drawing/2014/main" val="2902842662"/>
                    </a:ext>
                  </a:extLst>
                </a:gridCol>
              </a:tblGrid>
              <a:tr h="8233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No.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88" marR="65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Aspek yang Diobservasi dan Indikator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88" marR="65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Hasil Observasi</a:t>
                      </a:r>
                      <a:endParaRPr lang="id-ID" sz="18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88" marR="65088" marT="0" marB="0" anchor="ctr"/>
                </a:tc>
                <a:extLst>
                  <a:ext uri="{0D108BD9-81ED-4DB2-BD59-A6C34878D82A}">
                    <a16:rowId xmlns:a16="http://schemas.microsoft.com/office/drawing/2014/main" val="484495838"/>
                  </a:ext>
                </a:extLst>
              </a:tr>
              <a:tr h="20927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1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88" marR="650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Pemanfaatan sarana dan prasarana di sekolah/madrasah dan di luar sekolah/madrasah sebagai media/sumber belajar, dapat dilihat dari: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penggunaan strategi pembelajaran yang memanfaatkan sarana dan prasarana yang tersedia sebagai media/sumber belajar; dan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penggunaan sarana dan prasarana yang tersedia sebagai media/sumber belajar untuk meningkatkan mutu pembelajaran.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88" marR="650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88" marR="65088" marT="0" marB="0"/>
                </a:tc>
                <a:extLst>
                  <a:ext uri="{0D108BD9-81ED-4DB2-BD59-A6C34878D82A}">
                    <a16:rowId xmlns:a16="http://schemas.microsoft.com/office/drawing/2014/main" val="3979932266"/>
                  </a:ext>
                </a:extLst>
              </a:tr>
              <a:tr h="13699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2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88" marR="650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Dampak yang dirasakan siswa dalam menggunakan sarana dan prasarana sebagai media/sumber belajar, dapat dilihat dari: 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en-ID" sz="1800">
                          <a:effectLst/>
                        </a:rPr>
                        <a:t>peningkatan capaian hasil belajar; dan 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</a:pPr>
                      <a:r>
                        <a:rPr lang="en-ID" sz="1800">
                          <a:effectLst/>
                        </a:rPr>
                        <a:t>antusiasme belajar siswa.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88" marR="650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88" marR="65088" marT="0" marB="0"/>
                </a:tc>
                <a:extLst>
                  <a:ext uri="{0D108BD9-81ED-4DB2-BD59-A6C34878D82A}">
                    <a16:rowId xmlns:a16="http://schemas.microsoft.com/office/drawing/2014/main" val="19648721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101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dc974bcf98_0_1"/>
          <p:cNvSpPr/>
          <p:nvPr/>
        </p:nvSpPr>
        <p:spPr>
          <a:xfrm>
            <a:off x="486889" y="953572"/>
            <a:ext cx="11178900" cy="48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350" marR="0" lvl="0" indent="-6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9DB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8DA9DB"/>
                </a:solidFill>
                <a:latin typeface="Arial"/>
                <a:ea typeface="Arial"/>
                <a:cs typeface="Arial"/>
                <a:sym typeface="Arial"/>
              </a:rPr>
              <a:t>Langkah Kegiatan Visitasi Daring yang disimulasikan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endParaRPr lang="en-US"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Asesor mengirimkan surat tugas dalam bentuk salinan digital kepada kepala sekolah/madrasah melalui surel, WA, dan sejenisnya.</a:t>
            </a:r>
          </a:p>
          <a:p>
            <a:pPr marL="457200" indent="-457200">
              <a:lnSpc>
                <a:spcPct val="150000"/>
              </a:lnSpc>
              <a:buSzPts val="2000"/>
              <a:buFont typeface="Arial"/>
              <a:buAutoNum type="arabicPeriod"/>
            </a:pPr>
            <a:r>
              <a:rPr lang="sv-SE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Asesor melaksanakan visitasi ke sekolah/madrasah secara daring.</a:t>
            </a: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Asesor mendokumentasikan tangkapan layar (screen shoot) proses visitasi daring sebagai bagian laporan.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Asesor mempersilahkan kepala sekolah/madrasah untuk menjelaskan profil sekolah/madrasah.</a:t>
            </a: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Asesor </a:t>
            </a:r>
            <a:r>
              <a:rPr lang="en-US"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mengobservasi</a:t>
            </a: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situasi sekolah/madrasah, </a:t>
            </a:r>
            <a:r>
              <a:rPr lang="en-US" sz="2000"/>
              <a:t>khususnya komponen proses pembelajaran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gdc974bcf98_0_1"/>
          <p:cNvSpPr txBox="1"/>
          <p:nvPr/>
        </p:nvSpPr>
        <p:spPr>
          <a:xfrm>
            <a:off x="1960598" y="108317"/>
            <a:ext cx="4677300" cy="6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5562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ED7D31"/>
                </a:solidFill>
                <a:latin typeface="Arial"/>
                <a:ea typeface="Arial"/>
                <a:cs typeface="Arial"/>
                <a:sym typeface="Arial"/>
              </a:rPr>
              <a:t>VISITASI KE SEKOLAH/MADRASAH</a:t>
            </a:r>
            <a:endParaRPr sz="1400" b="0" i="0" u="none" strike="noStrike" cap="none">
              <a:solidFill>
                <a:srgbClr val="ED7D3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8" name="Google Shape;308;p21"/>
          <p:cNvGraphicFramePr/>
          <p:nvPr>
            <p:extLst>
              <p:ext uri="{D42A27DB-BD31-4B8C-83A1-F6EECF244321}">
                <p14:modId xmlns:p14="http://schemas.microsoft.com/office/powerpoint/2010/main" val="14016314"/>
              </p:ext>
            </p:extLst>
          </p:nvPr>
        </p:nvGraphicFramePr>
        <p:xfrm>
          <a:off x="281500" y="0"/>
          <a:ext cx="11629000" cy="5653095"/>
        </p:xfrm>
        <a:graphic>
          <a:graphicData uri="http://schemas.openxmlformats.org/drawingml/2006/table">
            <a:tbl>
              <a:tblPr>
                <a:noFill/>
                <a:tableStyleId>{90BDBB85-006A-4D36-A50D-C0B796069D2E}</a:tableStyleId>
              </a:tblPr>
              <a:tblGrid>
                <a:gridCol w="681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1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84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40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Rubrik Simulasi A</a:t>
                      </a:r>
                      <a:endParaRPr sz="4000" u="none" strike="noStrike" cap="none"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07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lang="en-US" sz="11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lang="en-US" sz="11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lang="en-US" sz="11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lang="en-US" sz="11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No.</a:t>
                      </a:r>
                      <a:endParaRPr sz="1400" u="none" strike="noStrike" cap="none"/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Indikator</a:t>
                      </a:r>
                      <a:endParaRPr sz="1800" b="1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Skor</a:t>
                      </a:r>
                      <a:endParaRPr sz="1400" u="none" strike="noStrike" cap="none"/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8D0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0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400" u="none" strike="noStrike" cap="none"/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Asesor menyampaikan maksud dan tujuan kunjungan ke sekolah/madrasah.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(perkenalan dan mekanisme pelaksanaan akreditasi) </a:t>
                      </a:r>
                    </a:p>
                  </a:txBody>
                  <a:tcPr marL="6350" marR="6350" marT="635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rgbClr val="C00000"/>
                          </a:solidFill>
                        </a:rPr>
                        <a:t>5</a:t>
                      </a:r>
                      <a:endParaRPr sz="1400" u="none" strike="noStrike" cap="none">
                        <a:solidFill>
                          <a:srgbClr val="C00000"/>
                        </a:solidFill>
                      </a:endParaRPr>
                    </a:p>
                  </a:txBody>
                  <a:tcPr marL="6350" marR="6350" marT="635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94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400" u="none" strike="noStrike" cap="none"/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Asesor menyampaikan surat tugas dalam bentuk salinan digital kepada kepala sekolah/madrasah melalui surel, WA, dan sejenisnya.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(terlihat di screen bgm peserta mengirimkan surat tugasnya, sampai Kepsek membuka surat tugasnya)</a:t>
                      </a:r>
                      <a:endParaRPr sz="1400" u="none" strike="noStrike" cap="none">
                        <a:solidFill>
                          <a:srgbClr val="C00000"/>
                        </a:solidFill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rgbClr val="C00000"/>
                          </a:solidFill>
                        </a:rPr>
                        <a:t>5</a:t>
                      </a:r>
                      <a:endParaRPr sz="1400" u="none" strike="noStrike" cap="none">
                        <a:solidFill>
                          <a:srgbClr val="C00000"/>
                        </a:solidFill>
                      </a:endParaRP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6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400" u="none" strike="noStrike" cap="none"/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Asesor mempersilahkan kepala s</a:t>
                      </a: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ekolah/madrasah untuk menjelaskan profil sekolah/madrasah</a:t>
                      </a:r>
                      <a:r>
                        <a:rPr lang="en-US" sz="18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(Asesor menyimak dengan baik, tidak menyela, memberi batas waktu, dan memberhentikan penjelasan kepala sekolah/madrasah bila melebihi batas waktu)</a:t>
                      </a: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rgbClr val="C00000"/>
                          </a:solidFill>
                        </a:rPr>
                        <a:t>10</a:t>
                      </a:r>
                      <a:endParaRPr sz="1400" u="none" strike="noStrike" cap="none">
                        <a:solidFill>
                          <a:srgbClr val="C00000"/>
                        </a:solidFill>
                      </a:endParaRP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1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400" u="none" strike="noStrike" cap="none"/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Asesor mendokumentasikan tangkapan layar (screen shoot) proses visitasi daring sebagai bagian laporan.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800" b="0" i="0" u="none" strike="noStrike" cap="none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(Harus menampilkan hasil screen shoot nya di shared screen)</a:t>
                      </a:r>
                      <a:endParaRPr lang="en-US" sz="1400" u="none" strike="noStrike" cap="none">
                        <a:solidFill>
                          <a:srgbClr val="C00000"/>
                        </a:solidFill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rgbClr val="C00000"/>
                          </a:solidFill>
                        </a:rPr>
                        <a:t>30</a:t>
                      </a:r>
                      <a:endParaRPr sz="1400" u="none" strike="noStrike" cap="none">
                        <a:solidFill>
                          <a:srgbClr val="C00000"/>
                        </a:solidFill>
                      </a:endParaRP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1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800" b="1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Melakukan observasi 1 kelas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(Asesor mengisi tabel observasi dengan tepat berdasarkan video yang diberikan)</a:t>
                      </a:r>
                      <a:endParaRPr sz="1400" b="0" u="none" strike="noStrike" cap="none">
                        <a:solidFill>
                          <a:srgbClr val="C00000"/>
                        </a:solidFill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rgbClr val="C00000"/>
                          </a:solidFill>
                        </a:rPr>
                        <a:t>50</a:t>
                      </a:r>
                      <a:endParaRPr sz="1400" u="none" strike="noStrike" cap="none">
                        <a:solidFill>
                          <a:srgbClr val="C00000"/>
                        </a:solidFill>
                      </a:endParaRP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13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</a:t>
                      </a:r>
                      <a:endParaRPr sz="1800" b="1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</a:t>
                      </a:r>
                      <a:endParaRPr sz="1800" b="1" i="0" u="none" strike="noStrike" cap="none">
                        <a:solidFill>
                          <a:srgbClr val="C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9"/>
          <p:cNvSpPr txBox="1">
            <a:spLocks noGrp="1"/>
          </p:cNvSpPr>
          <p:nvPr>
            <p:ph type="title"/>
          </p:nvPr>
        </p:nvSpPr>
        <p:spPr>
          <a:xfrm>
            <a:off x="882825" y="1837868"/>
            <a:ext cx="10515600" cy="1325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TUGAS SIMULASI B</a:t>
            </a:r>
            <a:endParaRPr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0371CA1F-D397-43A6-90E0-B9B1D04F34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619623"/>
              </p:ext>
            </p:extLst>
          </p:nvPr>
        </p:nvGraphicFramePr>
        <p:xfrm>
          <a:off x="882825" y="3251754"/>
          <a:ext cx="10515600" cy="3099884"/>
        </p:xfrm>
        <a:graphic>
          <a:graphicData uri="http://schemas.openxmlformats.org/drawingml/2006/table">
            <a:tbl>
              <a:tblPr firstRow="1" bandRow="1">
                <a:tableStyleId>{9A4EE657-1F2E-45F2-AE9E-76A1702ECFF4}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1862931898"/>
                    </a:ext>
                  </a:extLst>
                </a:gridCol>
              </a:tblGrid>
              <a:tr h="717988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</a:rPr>
                        <a:t>Pelatih memilih 3 s/d 4 kelompok untuk mengerjakan tugas simulasi B (disesuaikan dengan jumlah peserta ditiap provinsi.</a:t>
                      </a:r>
                      <a:endParaRPr lang="id-ID" sz="18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3162769"/>
                  </a:ext>
                </a:extLst>
              </a:tr>
              <a:tr h="415977">
                <a:tc>
                  <a:txBody>
                    <a:bodyPr/>
                    <a:lstStyle/>
                    <a:p>
                      <a:pPr marL="354013" indent="-354013">
                        <a:buFont typeface="+mj-lt"/>
                        <a:buNone/>
                        <a:tabLst>
                          <a:tab pos="354013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</a:rPr>
                        <a:t>2.   Satu kelompok terdiri dari 2 orang asesor</a:t>
                      </a:r>
                      <a:endParaRPr lang="id-ID" sz="18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681889"/>
                  </a:ext>
                </a:extLst>
              </a:tr>
              <a:tr h="41597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</a:rPr>
                        <a:t>3.   Kelompok memelajari butir 21 dan 23</a:t>
                      </a:r>
                      <a:endParaRPr lang="id-ID" sz="18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7877338"/>
                  </a:ext>
                </a:extLst>
              </a:tr>
              <a:tr h="717988">
                <a:tc>
                  <a:txBody>
                    <a:bodyPr/>
                    <a:lstStyle/>
                    <a:p>
                      <a:pPr marL="354013" indent="-354013">
                        <a:buFont typeface="+mj-lt"/>
                        <a:buAutoNum type="arabicPeriod" startAt="4"/>
                      </a:pPr>
                      <a:r>
                        <a:rPr lang="id-ID" sz="1800">
                          <a:solidFill>
                            <a:schemeClr val="tx1"/>
                          </a:solidFill>
                        </a:rPr>
                        <a:t>Isilah tabel-tabel </a:t>
                      </a:r>
                      <a:r>
                        <a:rPr lang="en-US" sz="1800">
                          <a:solidFill>
                            <a:schemeClr val="tx1"/>
                          </a:solidFill>
                        </a:rPr>
                        <a:t>dokumen</a:t>
                      </a:r>
                      <a:r>
                        <a:rPr lang="id-ID" sz="180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>
                          <a:solidFill>
                            <a:schemeClr val="tx1"/>
                          </a:solidFill>
                        </a:rPr>
                        <a:t>berdasarkan dokumen sekolah/madrasah pada tautan berikut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</a:rPr>
                        <a:t>       </a:t>
                      </a:r>
                      <a:r>
                        <a:rPr lang="en-US" sz="1800">
                          <a:solidFill>
                            <a:schemeClr val="tx1"/>
                          </a:solidFill>
                          <a:hlinkClick r:id="rId3"/>
                        </a:rPr>
                        <a:t>https://drive.google.com/drive/folders/1mFqurKm5mO99LPw7Y_dz4krQFuP4YKFv?usp=sharing</a:t>
                      </a:r>
                      <a:endParaRPr lang="en-US" sz="18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930838"/>
                  </a:ext>
                </a:extLst>
              </a:tr>
              <a:tr h="41597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</a:rPr>
                        <a:t>5.   Simulasikan proses telaah dokumen pada kedua butir tersebut</a:t>
                      </a:r>
                      <a:endParaRPr lang="id-ID" sz="18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0154501"/>
                  </a:ext>
                </a:extLst>
              </a:tr>
              <a:tr h="41597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endParaRPr lang="id-ID" sz="18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7503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26428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0"/>
          <p:cNvSpPr txBox="1"/>
          <p:nvPr/>
        </p:nvSpPr>
        <p:spPr>
          <a:xfrm>
            <a:off x="838199" y="291090"/>
            <a:ext cx="10515599" cy="932688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6350" marR="0" lvl="0" indent="-63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8DA9DB"/>
              </a:buClr>
              <a:buSzPts val="2600"/>
            </a:pPr>
            <a:r>
              <a:rPr lang="en-US"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Tabel Telaah Dokumen Butir 21</a:t>
            </a:r>
            <a:endParaRPr lang="en-US" sz="5400" b="1" i="0" u="none" strike="noStrike" kern="1200" cap="none">
              <a:solidFill>
                <a:schemeClr val="tx1"/>
              </a:solidFill>
              <a:latin typeface="+mj-lt"/>
              <a:ea typeface="+mj-ea"/>
              <a:cs typeface="+mj-cs"/>
              <a:sym typeface="Arial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F43D250-21B9-4326-9922-D3F2ECA07B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546403"/>
              </p:ext>
            </p:extLst>
          </p:nvPr>
        </p:nvGraphicFramePr>
        <p:xfrm>
          <a:off x="609601" y="1117408"/>
          <a:ext cx="11257722" cy="4986117"/>
        </p:xfrm>
        <a:graphic>
          <a:graphicData uri="http://schemas.openxmlformats.org/drawingml/2006/table">
            <a:tbl>
              <a:tblPr firstRow="1" firstCol="1" bandRow="1">
                <a:tableStyleId>{9A4EE657-1F2E-45F2-AE9E-76A1702ECFF4}</a:tableStyleId>
              </a:tblPr>
              <a:tblGrid>
                <a:gridCol w="800787">
                  <a:extLst>
                    <a:ext uri="{9D8B030D-6E8A-4147-A177-3AD203B41FA5}">
                      <a16:colId xmlns:a16="http://schemas.microsoft.com/office/drawing/2014/main" val="3652541711"/>
                    </a:ext>
                  </a:extLst>
                </a:gridCol>
                <a:gridCol w="5465528">
                  <a:extLst>
                    <a:ext uri="{9D8B030D-6E8A-4147-A177-3AD203B41FA5}">
                      <a16:colId xmlns:a16="http://schemas.microsoft.com/office/drawing/2014/main" val="3447299735"/>
                    </a:ext>
                  </a:extLst>
                </a:gridCol>
                <a:gridCol w="2901868">
                  <a:extLst>
                    <a:ext uri="{9D8B030D-6E8A-4147-A177-3AD203B41FA5}">
                      <a16:colId xmlns:a16="http://schemas.microsoft.com/office/drawing/2014/main" val="1712900204"/>
                    </a:ext>
                  </a:extLst>
                </a:gridCol>
                <a:gridCol w="2089539">
                  <a:extLst>
                    <a:ext uri="{9D8B030D-6E8A-4147-A177-3AD203B41FA5}">
                      <a16:colId xmlns:a16="http://schemas.microsoft.com/office/drawing/2014/main" val="4269655642"/>
                    </a:ext>
                  </a:extLst>
                </a:gridCol>
              </a:tblGrid>
              <a:tr h="5642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No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80" marR="379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Aspek yang Ditelaah dan Indikator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80" marR="379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Nama Dokumen 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80" marR="379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Hasil Telaah Dokumen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80" marR="37980" marT="0" marB="0" anchor="ctr"/>
                </a:tc>
                <a:extLst>
                  <a:ext uri="{0D108BD9-81ED-4DB2-BD59-A6C34878D82A}">
                    <a16:rowId xmlns:a16="http://schemas.microsoft.com/office/drawing/2014/main" val="1591819166"/>
                  </a:ext>
                </a:extLst>
              </a:tr>
              <a:tr h="17465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1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80" marR="379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Pengembangan profesi berkelanjutan melalui beragam kegiatan, dapat ditelaah dari: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en-ID" sz="1800">
                          <a:effectLst/>
                        </a:rPr>
                        <a:t>KKG/MGMP;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en-ID" sz="1800">
                          <a:effectLst/>
                        </a:rPr>
                        <a:t>diskusi/seminar/diklat;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en-ID" sz="1800">
                          <a:effectLst/>
                        </a:rPr>
                        <a:t>publikasi karya ilmiah; dan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</a:pPr>
                      <a:r>
                        <a:rPr lang="en-ID" sz="1800">
                          <a:effectLst/>
                        </a:rPr>
                        <a:t>pembuatan karya inovasi.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80" marR="379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Dokumen kegiatan pengembangan profesi guru</a:t>
                      </a:r>
                      <a:endParaRPr lang="id-ID" sz="1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 </a:t>
                      </a:r>
                      <a:endParaRPr lang="id-ID" sz="1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80" marR="379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 </a:t>
                      </a:r>
                      <a:endParaRPr lang="id-ID" sz="18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 </a:t>
                      </a:r>
                      <a:endParaRPr lang="id-ID" sz="1800">
                        <a:effectLst/>
                      </a:endParaRPr>
                    </a:p>
                    <a:p>
                      <a:pPr marL="2698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80" marR="37980" marT="0" marB="0"/>
                </a:tc>
                <a:extLst>
                  <a:ext uri="{0D108BD9-81ED-4DB2-BD59-A6C34878D82A}">
                    <a16:rowId xmlns:a16="http://schemas.microsoft.com/office/drawing/2014/main" val="2866499012"/>
                  </a:ext>
                </a:extLst>
              </a:tr>
              <a:tr h="25625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2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80" marR="379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Diseminasi (penyebarluasan ide/gagasan) hasil pengembangan profesi guru (praktik baik) kepada orang lain di dalam dan di luar sekolah, dapat ditelaah dari: 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makalah yang dipaparkan dalam seminar/diskusi/ pelatihan baik luring maupun daring termasuk konten video; dan</a:t>
                      </a:r>
                      <a:endParaRPr lang="id-ID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  <a:tabLst>
                          <a:tab pos="269875" algn="l"/>
                        </a:tabLst>
                      </a:pPr>
                      <a:r>
                        <a:rPr lang="en-ID" sz="1800">
                          <a:effectLst/>
                        </a:rPr>
                        <a:t>buku/makalah/karya ilmiah/artikel/ panduan menulis buku yang dipublikasikan.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80" marR="379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Dokumen kegiatan diseminasi  hasil pengembangan profesi guru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80" marR="379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80" marR="37980" marT="0" marB="0"/>
                </a:tc>
                <a:extLst>
                  <a:ext uri="{0D108BD9-81ED-4DB2-BD59-A6C34878D82A}">
                    <a16:rowId xmlns:a16="http://schemas.microsoft.com/office/drawing/2014/main" val="23614649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111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0"/>
          <p:cNvSpPr txBox="1"/>
          <p:nvPr/>
        </p:nvSpPr>
        <p:spPr>
          <a:xfrm>
            <a:off x="98323" y="0"/>
            <a:ext cx="10854812" cy="699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6350" marR="0" lvl="0" indent="-6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9DB"/>
              </a:buClr>
              <a:buSzPts val="2600"/>
              <a:buFont typeface="Arial"/>
              <a:buNone/>
            </a:pPr>
            <a:r>
              <a:rPr lang="en-US" sz="3200" b="1">
                <a:solidFill>
                  <a:schemeClr val="bg1"/>
                </a:solidFill>
              </a:rPr>
              <a:t>Tabel Telaah Dokumen Butir 23</a:t>
            </a:r>
            <a:endParaRPr lang="en-US" sz="3200" b="1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5DBDA3E-7171-4981-90FF-30FE9AAAC4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740503"/>
              </p:ext>
            </p:extLst>
          </p:nvPr>
        </p:nvGraphicFramePr>
        <p:xfrm>
          <a:off x="157315" y="941807"/>
          <a:ext cx="11838036" cy="5824098"/>
        </p:xfrm>
        <a:graphic>
          <a:graphicData uri="http://schemas.openxmlformats.org/drawingml/2006/table">
            <a:tbl>
              <a:tblPr>
                <a:tableStyleId>{9A4EE657-1F2E-45F2-AE9E-76A1702ECFF4}</a:tableStyleId>
              </a:tblPr>
              <a:tblGrid>
                <a:gridCol w="412956">
                  <a:extLst>
                    <a:ext uri="{9D8B030D-6E8A-4147-A177-3AD203B41FA5}">
                      <a16:colId xmlns:a16="http://schemas.microsoft.com/office/drawing/2014/main" val="1834929216"/>
                    </a:ext>
                  </a:extLst>
                </a:gridCol>
                <a:gridCol w="5771534">
                  <a:extLst>
                    <a:ext uri="{9D8B030D-6E8A-4147-A177-3AD203B41FA5}">
                      <a16:colId xmlns:a16="http://schemas.microsoft.com/office/drawing/2014/main" val="1344754400"/>
                    </a:ext>
                  </a:extLst>
                </a:gridCol>
                <a:gridCol w="4316361">
                  <a:extLst>
                    <a:ext uri="{9D8B030D-6E8A-4147-A177-3AD203B41FA5}">
                      <a16:colId xmlns:a16="http://schemas.microsoft.com/office/drawing/2014/main" val="4127630934"/>
                    </a:ext>
                  </a:extLst>
                </a:gridCol>
                <a:gridCol w="1337185">
                  <a:extLst>
                    <a:ext uri="{9D8B030D-6E8A-4147-A177-3AD203B41FA5}">
                      <a16:colId xmlns:a16="http://schemas.microsoft.com/office/drawing/2014/main" val="731566742"/>
                    </a:ext>
                  </a:extLst>
                </a:gridCol>
              </a:tblGrid>
              <a:tr h="1839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500">
                          <a:effectLst/>
                        </a:rPr>
                        <a:t>No</a:t>
                      </a:r>
                      <a:endParaRPr lang="id-ID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42" marR="18442" marT="18442" marB="18442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500">
                          <a:effectLst/>
                        </a:rPr>
                        <a:t>Aspek yang Ditelaah dan Indikator</a:t>
                      </a:r>
                      <a:endParaRPr lang="id-ID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42" marR="18442" marT="18442" marB="18442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500">
                          <a:effectLst/>
                        </a:rPr>
                        <a:t>Nama Dokumen</a:t>
                      </a:r>
                      <a:endParaRPr lang="id-ID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42" marR="18442" marT="18442" marB="18442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500">
                          <a:effectLst/>
                        </a:rPr>
                        <a:t>Hasil Telaah Dokumen </a:t>
                      </a:r>
                      <a:endParaRPr lang="id-ID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42" marR="18442" marT="18442" marB="18442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1896664"/>
                  </a:ext>
                </a:extLst>
              </a:tr>
              <a:tr h="9595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id-ID" sz="15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id-ID" sz="15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42" marR="18442" marT="18442" marB="184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500">
                          <a:effectLst/>
                        </a:rPr>
                        <a:t>Pengembangan visi, misi, dan tujuan, dapat ditelaah dari:</a:t>
                      </a:r>
                      <a:endParaRPr lang="id-ID" sz="1500">
                        <a:effectLst/>
                      </a:endParaRPr>
                    </a:p>
                    <a:p>
                      <a:pPr marL="354013" lvl="1" indent="-354013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en-ID" sz="1500">
                          <a:effectLst/>
                        </a:rPr>
                        <a:t>pelibatan pemangku kepentingan; dan</a:t>
                      </a:r>
                      <a:endParaRPr lang="id-ID" sz="15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Clr>
                          <a:srgbClr val="000000"/>
                        </a:buClr>
                        <a:buFont typeface="+mj-lt"/>
                        <a:buAutoNum type="alphaLcPeriod" startAt="2"/>
                      </a:pPr>
                      <a:r>
                        <a:rPr lang="en-ID" sz="1500">
                          <a:effectLst/>
                        </a:rPr>
                        <a:t>kesesuaiannya dengan kebutuhan sekolah/madrasah.</a:t>
                      </a:r>
                      <a:endParaRPr lang="id-ID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42" marR="18442" marT="18442" marB="18442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en-ID" sz="1500">
                          <a:effectLst/>
                        </a:rPr>
                        <a:t>Dokumen rapat penyusunan RKS/RKAS/RAPBS/ Pengembangan sekolah/madrasah; dan</a:t>
                      </a:r>
                      <a:endParaRPr lang="id-ID" sz="15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</a:pPr>
                      <a:r>
                        <a:rPr lang="en-ID" sz="1500">
                          <a:effectLst/>
                        </a:rPr>
                        <a:t>Rencana Kerja Sekolah/Madrasah (RKS/M) 2 (dua) periode.</a:t>
                      </a:r>
                      <a:endParaRPr lang="id-ID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17" marR="199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id-ID" sz="1500">
                          <a:effectLst/>
                        </a:rPr>
                        <a:t> </a:t>
                      </a:r>
                      <a:endParaRPr lang="id-ID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17" marR="19917" marT="0" marB="0"/>
                </a:tc>
                <a:extLst>
                  <a:ext uri="{0D108BD9-81ED-4DB2-BD59-A6C34878D82A}">
                    <a16:rowId xmlns:a16="http://schemas.microsoft.com/office/drawing/2014/main" val="2536493571"/>
                  </a:ext>
                </a:extLst>
              </a:tr>
              <a:tr h="4958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5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id-ID" sz="15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42" marR="18442" marT="18442" marB="184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id-ID" sz="1500">
                          <a:effectLst/>
                        </a:rPr>
                        <a:t>Penyebarluasan visi, misi, dan tujuan, dapat ditelaah dari penggunaan berbagai media secara terbuka.</a:t>
                      </a:r>
                      <a:endParaRPr lang="id-ID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42" marR="18442" marT="18442" marB="1844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id-ID" sz="1500">
                          <a:effectLst/>
                        </a:rPr>
                        <a:t>Dokumen sosialisasi visi dan misi.</a:t>
                      </a:r>
                    </a:p>
                    <a:p>
                      <a:pPr marL="228600" indent="-2286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500">
                          <a:effectLst/>
                        </a:rPr>
                        <a:t> </a:t>
                      </a:r>
                      <a:endParaRPr lang="id-ID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42" marR="18442" marT="18442" marB="1844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500">
                          <a:effectLst/>
                        </a:rPr>
                        <a:t> </a:t>
                      </a:r>
                      <a:endParaRPr lang="id-ID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42" marR="18442" marT="18442" marB="18442"/>
                </a:tc>
                <a:extLst>
                  <a:ext uri="{0D108BD9-81ED-4DB2-BD59-A6C34878D82A}">
                    <a16:rowId xmlns:a16="http://schemas.microsoft.com/office/drawing/2014/main" val="660078482"/>
                  </a:ext>
                </a:extLst>
              </a:tr>
              <a:tr h="13027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5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id-ID" sz="15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42" marR="18442" marT="18442" marB="184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500">
                          <a:effectLst/>
                        </a:rPr>
                        <a:t>Pengimplementasian visi, misi, dan tujuan, dapat ditelaah dari:</a:t>
                      </a:r>
                      <a:endParaRPr lang="id-ID" sz="1500">
                        <a:effectLst/>
                      </a:endParaRPr>
                    </a:p>
                    <a:p>
                      <a:pPr marL="354013" lvl="1" indent="-354013">
                        <a:lnSpc>
                          <a:spcPct val="107000"/>
                        </a:lnSpc>
                        <a:buFont typeface="+mj-lt"/>
                        <a:buAutoNum type="alphaLcPeriod"/>
                        <a:tabLst>
                          <a:tab pos="265113" algn="l"/>
                        </a:tabLst>
                      </a:pPr>
                      <a:r>
                        <a:rPr lang="en-ID" sz="1500">
                          <a:effectLst/>
                        </a:rPr>
                        <a:t>perwujudan visi, misi, dan tujuan dalam kegiatan sesuai dengan sasaran; dan</a:t>
                      </a:r>
                      <a:endParaRPr lang="id-ID" sz="15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Clr>
                          <a:srgbClr val="000000"/>
                        </a:buClr>
                        <a:buFont typeface="+mj-lt"/>
                        <a:buAutoNum type="alphaLcPeriod" startAt="2"/>
                      </a:pPr>
                      <a:r>
                        <a:rPr lang="en-ID" sz="1500">
                          <a:effectLst/>
                        </a:rPr>
                        <a:t>pencapaian visi dan misi melalui program/kegiatan sesuai jadwal yang ditentukan. </a:t>
                      </a:r>
                      <a:endParaRPr lang="id-ID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42" marR="18442" marT="18442" marB="1844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500">
                          <a:effectLst/>
                        </a:rPr>
                        <a:t>Laporan kegiatan pelaksanaan program.</a:t>
                      </a:r>
                      <a:endParaRPr lang="id-ID" sz="15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500">
                          <a:effectLst/>
                        </a:rPr>
                        <a:t> </a:t>
                      </a:r>
                      <a:endParaRPr lang="id-ID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42" marR="18442" marT="18442" marB="1844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500">
                          <a:effectLst/>
                        </a:rPr>
                        <a:t> </a:t>
                      </a:r>
                      <a:endParaRPr lang="id-ID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42" marR="18442" marT="18442" marB="18442"/>
                </a:tc>
                <a:extLst>
                  <a:ext uri="{0D108BD9-81ED-4DB2-BD59-A6C34878D82A}">
                    <a16:rowId xmlns:a16="http://schemas.microsoft.com/office/drawing/2014/main" val="1419986867"/>
                  </a:ext>
                </a:extLst>
              </a:tr>
              <a:tr h="15111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5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id-ID" sz="15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50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id-ID" sz="15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42" marR="18442" marT="18442" marB="184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500">
                          <a:effectLst/>
                        </a:rPr>
                        <a:t>Evaluasi visi, misi, dan tujuan, dapat ditelaah dari:</a:t>
                      </a:r>
                      <a:endParaRPr lang="id-ID" sz="15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</a:pPr>
                      <a:r>
                        <a:rPr lang="en-ID" sz="1500" u="none" strike="noStrike">
                          <a:effectLst/>
                        </a:rPr>
                        <a:t>pelaksanaan visi, misi, dan tujuan;</a:t>
                      </a:r>
                      <a:endParaRPr lang="id-ID" sz="1500" u="none" strike="noStrike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</a:pPr>
                      <a:r>
                        <a:rPr lang="en-ID" sz="1500" u="none" strike="noStrike">
                          <a:effectLst/>
                        </a:rPr>
                        <a:t>ketercapaian visi dan misi sekolah/madrasah secara periodik; dan</a:t>
                      </a:r>
                      <a:endParaRPr lang="id-ID" sz="1500" u="none" strike="noStrike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</a:pPr>
                      <a:r>
                        <a:rPr lang="en-ID" sz="1500" u="none" strike="noStrike">
                          <a:effectLst/>
                        </a:rPr>
                        <a:t>dukungan dan hambatan pelaksanaan program/kegiatan.</a:t>
                      </a:r>
                      <a:endParaRPr lang="id-ID" sz="1500" u="none" strike="noStrike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42" marR="18442" marT="18442" marB="1844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500">
                          <a:effectLst/>
                        </a:rPr>
                        <a:t>Dokumen hasil evaluasi tahunan pencapaian visi, misi, tujuan, dan rencana sekolah.</a:t>
                      </a:r>
                      <a:endParaRPr lang="id-ID" sz="15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500">
                          <a:effectLst/>
                        </a:rPr>
                        <a:t> </a:t>
                      </a:r>
                      <a:endParaRPr lang="id-ID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42" marR="18442" marT="18442" marB="1844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500">
                          <a:effectLst/>
                        </a:rPr>
                        <a:t> </a:t>
                      </a:r>
                      <a:endParaRPr lang="id-ID" sz="15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500">
                          <a:effectLst/>
                        </a:rPr>
                        <a:t> </a:t>
                      </a:r>
                      <a:endParaRPr lang="id-ID" sz="15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500">
                          <a:effectLst/>
                        </a:rPr>
                        <a:t> </a:t>
                      </a:r>
                      <a:endParaRPr lang="id-ID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42" marR="18442" marT="18442" marB="18442"/>
                </a:tc>
                <a:extLst>
                  <a:ext uri="{0D108BD9-81ED-4DB2-BD59-A6C34878D82A}">
                    <a16:rowId xmlns:a16="http://schemas.microsoft.com/office/drawing/2014/main" val="1224475189"/>
                  </a:ext>
                </a:extLst>
              </a:tr>
              <a:tr h="9642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5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id-ID" sz="15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42" marR="18442" marT="18442" marB="184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id-ID" sz="1500">
                          <a:effectLst/>
                        </a:rPr>
                        <a:t>Perbaikan visi, misi, dan tujuan secara berkelanjutan berdasarkan hasil evaluasi, dapat ditelaah dari rumusan rekomendasi untuk perbaikan visi, misi, dan tujuan berikutnya, termasuk peningkatan mutu.</a:t>
                      </a:r>
                      <a:endParaRPr lang="id-ID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42" marR="18442" marT="18442" marB="1844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id-ID" sz="1500">
                          <a:effectLst/>
                        </a:rPr>
                        <a:t>Dokumen rekomendasi dari hasil evaluasi (notulen rapat).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500">
                          <a:effectLst/>
                        </a:rPr>
                        <a:t> </a:t>
                      </a:r>
                      <a:endParaRPr lang="id-ID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42" marR="18442" marT="18442" marB="1844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500">
                          <a:effectLst/>
                        </a:rPr>
                        <a:t> </a:t>
                      </a:r>
                      <a:endParaRPr lang="id-ID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42" marR="18442" marT="18442" marB="18442"/>
                </a:tc>
                <a:extLst>
                  <a:ext uri="{0D108BD9-81ED-4DB2-BD59-A6C34878D82A}">
                    <a16:rowId xmlns:a16="http://schemas.microsoft.com/office/drawing/2014/main" val="289035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284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3"/>
          <p:cNvSpPr/>
          <p:nvPr/>
        </p:nvSpPr>
        <p:spPr>
          <a:xfrm>
            <a:off x="486889" y="953572"/>
            <a:ext cx="11178916" cy="4124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350" indent="-6350">
              <a:buClr>
                <a:srgbClr val="8DA9DB"/>
              </a:buClr>
              <a:buSzPts val="2600"/>
            </a:pPr>
            <a:r>
              <a:rPr lang="en-US" sz="2600" b="1" i="0" u="none" strike="noStrike" cap="none">
                <a:solidFill>
                  <a:srgbClr val="8DA9DB"/>
                </a:solidFill>
                <a:latin typeface="Arial"/>
                <a:ea typeface="Arial"/>
                <a:cs typeface="Arial"/>
                <a:sym typeface="Arial"/>
              </a:rPr>
              <a:t>Langkah Kegiatan Visitasi Daring yang disimulasikan</a:t>
            </a:r>
            <a:endParaRPr lang="en-US"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50" marR="0" lvl="0" indent="-6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9DB"/>
              </a:buClr>
              <a:buSzPts val="2600"/>
              <a:buFont typeface="Arial"/>
              <a:buNone/>
            </a:pPr>
            <a:endParaRPr sz="2600" b="1" i="0" u="none" strike="noStrike" cap="none">
              <a:solidFill>
                <a:srgbClr val="8DA9D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Asesor mengirimkan surat tugas dalam bentuk salinan digital kepada kepala sekolah/madrasah melalui surel, WA, dan sejenisnya.</a:t>
            </a:r>
          </a:p>
          <a:p>
            <a:pPr marL="457200" indent="-457200">
              <a:lnSpc>
                <a:spcPct val="150000"/>
              </a:lnSpc>
              <a:buSzPts val="2000"/>
              <a:buFont typeface="Arial"/>
              <a:buAutoNum type="arabicPeriod"/>
            </a:pPr>
            <a:r>
              <a:rPr lang="sv-SE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Asesor melaksanakan visitasi ke sekolah/madrasah secara daring.</a:t>
            </a: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Asesor mendokumentasikan tangkapan layar (screen shoot) proses visitasi daring sebagai bagian laporan.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Sekolah/madrasah menjelaskan profil sekolah/madrasah kepada asesor.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Asesor melakukan </a:t>
            </a:r>
            <a:r>
              <a:rPr lang="en-US"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pengkajian dokumen </a:t>
            </a: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tertulis maupun foto kegiatan-kegiatan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23"/>
          <p:cNvSpPr txBox="1"/>
          <p:nvPr/>
        </p:nvSpPr>
        <p:spPr>
          <a:xfrm>
            <a:off x="1960598" y="108317"/>
            <a:ext cx="4677368" cy="699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556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ED7D31"/>
                </a:solidFill>
                <a:latin typeface="Arial"/>
                <a:ea typeface="Arial"/>
                <a:cs typeface="Arial"/>
                <a:sym typeface="Arial"/>
              </a:rPr>
              <a:t>VISITASI KE SEKOLAH/MADRASAH</a:t>
            </a:r>
            <a:endParaRPr sz="1400" b="0" i="0" u="none" strike="noStrike" cap="none">
              <a:solidFill>
                <a:srgbClr val="ED7D3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4" name="Google Shape;324;p24"/>
          <p:cNvGraphicFramePr/>
          <p:nvPr>
            <p:extLst>
              <p:ext uri="{D42A27DB-BD31-4B8C-83A1-F6EECF244321}">
                <p14:modId xmlns:p14="http://schemas.microsoft.com/office/powerpoint/2010/main" val="2982021035"/>
              </p:ext>
            </p:extLst>
          </p:nvPr>
        </p:nvGraphicFramePr>
        <p:xfrm>
          <a:off x="281492" y="108299"/>
          <a:ext cx="11629000" cy="6028026"/>
        </p:xfrm>
        <a:graphic>
          <a:graphicData uri="http://schemas.openxmlformats.org/drawingml/2006/table">
            <a:tbl>
              <a:tblPr>
                <a:noFill/>
                <a:tableStyleId>{90BDBB85-006A-4D36-A50D-C0B796069D2E}</a:tableStyleId>
              </a:tblPr>
              <a:tblGrid>
                <a:gridCol w="681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1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02298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Rubrik Simulasi B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lang="en-US" sz="2400" b="1" i="0" u="none" strike="noStrike" cap="none">
                        <a:solidFill>
                          <a:schemeClr val="lt1"/>
                        </a:solidFill>
                        <a:latin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lang="en-US" sz="2400" b="1" i="0" u="none" strike="noStrike" cap="none">
                        <a:solidFill>
                          <a:schemeClr val="lt1"/>
                        </a:solidFill>
                        <a:latin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6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79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No.</a:t>
                      </a:r>
                      <a:endParaRPr sz="1400" u="none" strike="noStrike" cap="none"/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Indikator</a:t>
                      </a:r>
                      <a:endParaRPr sz="1800" b="1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Skor</a:t>
                      </a:r>
                      <a:endParaRPr sz="1400" u="none" strike="noStrike" cap="none"/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8D0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12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400" u="none" strike="noStrike" cap="none"/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Asesor menyampaikan maksud dan tujuan kunjungan ke sekolah/madrasah.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(perkenalan dan mekanisme pelaksanaan akreditasi) </a:t>
                      </a:r>
                    </a:p>
                  </a:txBody>
                  <a:tcPr marL="6350" marR="6350" marT="635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rgbClr val="C00000"/>
                          </a:solidFill>
                        </a:rPr>
                        <a:t>5</a:t>
                      </a:r>
                      <a:endParaRPr sz="1400" u="none" strike="noStrike" cap="none">
                        <a:solidFill>
                          <a:srgbClr val="C00000"/>
                        </a:solidFill>
                      </a:endParaRPr>
                    </a:p>
                  </a:txBody>
                  <a:tcPr marL="6350" marR="6350" marT="635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0345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400" u="none" strike="noStrike" cap="none"/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Asesor menyampaikan surat tugas dalam bentuk salinan digital kepada kepala sekolah/madrasah melalui surel, WA, dan sejenisnya.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</a:t>
                      </a:r>
                      <a:r>
                        <a:rPr lang="en-US" sz="18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terlihat di screen bgm peserta mengirimkan surat tugasnya, sampai Kepsek membuka surat tugasnya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</a:t>
                      </a:r>
                      <a:endParaRPr sz="1400" u="none" strike="noStrike" cap="none"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rgbClr val="C00000"/>
                          </a:solidFill>
                        </a:rPr>
                        <a:t>5</a:t>
                      </a:r>
                      <a:endParaRPr sz="1400" u="none" strike="noStrike" cap="none">
                        <a:solidFill>
                          <a:srgbClr val="C00000"/>
                        </a:solidFill>
                      </a:endParaRPr>
                    </a:p>
                  </a:txBody>
                  <a:tcPr marL="6350" marR="6350" marT="635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460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800" u="none" strike="noStrike" cap="none"/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Sekolah/madrasah menjelaskan profil sekolah/madrasah kepada asesor.</a:t>
                      </a: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rgbClr val="C00000"/>
                          </a:solidFill>
                        </a:rPr>
                        <a:t>10</a:t>
                      </a:r>
                      <a:endParaRPr sz="1800" u="none" strike="noStrike" cap="none">
                        <a:solidFill>
                          <a:srgbClr val="C00000"/>
                        </a:solidFill>
                      </a:endParaRP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784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800" u="none" strike="noStrike" cap="none"/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Asesor mendokumentasikan tangkapan layar (screen shoot) proses visitasi daring sebagai bagian laporan.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</a:t>
                      </a:r>
                      <a:r>
                        <a:rPr lang="en-US" sz="18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Harus menampilkan hasil screen shoot nya di shared screen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</a:t>
                      </a:r>
                      <a:endParaRPr lang="en-US" sz="18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rgbClr val="C00000"/>
                          </a:solidFill>
                        </a:rPr>
                        <a:t>30</a:t>
                      </a:r>
                      <a:endParaRPr sz="1800" u="none" strike="noStrike" cap="none">
                        <a:solidFill>
                          <a:srgbClr val="C00000"/>
                        </a:solidFill>
                      </a:endParaRP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0460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800" b="1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Melakukan telaah Dokumen 2 butir pernyataan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</a:t>
                      </a:r>
                      <a:r>
                        <a:rPr lang="en-US" sz="18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Dokumen yg dicek terlihat di shared screen dan bagaimana peserta menuliskan kesimpulan aspek-aspek  telaah Dokumen </a:t>
                      </a:r>
                      <a:r>
                        <a:rPr lang="en-US" sz="1800" b="0" i="0" u="none" strike="noStrike" cap="none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dengan tepat berdasarkan dokumen sekolah/madrasah)</a:t>
                      </a:r>
                      <a:endParaRPr sz="1400" u="none" strike="noStrike" cap="none"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rgbClr val="C00000"/>
                          </a:solidFill>
                        </a:rPr>
                        <a:t>50</a:t>
                      </a:r>
                      <a:endParaRPr sz="1400" u="none" strike="noStrike" cap="none">
                        <a:solidFill>
                          <a:srgbClr val="C00000"/>
                        </a:solidFill>
                      </a:endParaRP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5763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</a:t>
                      </a:r>
                      <a:endParaRPr sz="1800" b="1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</a:t>
                      </a:r>
                      <a:endParaRPr sz="1800" b="1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9"/>
          <p:cNvSpPr txBox="1">
            <a:spLocks noGrp="1"/>
          </p:cNvSpPr>
          <p:nvPr>
            <p:ph type="title"/>
          </p:nvPr>
        </p:nvSpPr>
        <p:spPr>
          <a:xfrm>
            <a:off x="882825" y="1837868"/>
            <a:ext cx="10515600" cy="1325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TUGAS SIMULASI C</a:t>
            </a:r>
            <a:endParaRPr/>
          </a:p>
        </p:txBody>
      </p:sp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C43AA268-33C9-4B27-B1D4-4314A9D00D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292992"/>
              </p:ext>
            </p:extLst>
          </p:nvPr>
        </p:nvGraphicFramePr>
        <p:xfrm>
          <a:off x="838200" y="3310748"/>
          <a:ext cx="10515600" cy="2952931"/>
        </p:xfrm>
        <a:graphic>
          <a:graphicData uri="http://schemas.openxmlformats.org/drawingml/2006/table">
            <a:tbl>
              <a:tblPr firstRow="1" bandRow="1">
                <a:tableStyleId>{9A4EE657-1F2E-45F2-AE9E-76A1702ECFF4}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1862931898"/>
                    </a:ext>
                  </a:extLst>
                </a:gridCol>
              </a:tblGrid>
              <a:tr h="717988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</a:rPr>
                        <a:t>Pelatih memilih 3 s/d 4 kelompok untuk mengerjakan tugas simulasi C (disesuaikan dengan jumlah peserta ditiap provinsi.</a:t>
                      </a:r>
                      <a:endParaRPr lang="id-ID" sz="18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3162769"/>
                  </a:ext>
                </a:extLst>
              </a:tr>
              <a:tr h="415977">
                <a:tc>
                  <a:txBody>
                    <a:bodyPr/>
                    <a:lstStyle/>
                    <a:p>
                      <a:pPr marL="354013" indent="-354013">
                        <a:buFont typeface="+mj-lt"/>
                        <a:buNone/>
                        <a:tabLst>
                          <a:tab pos="354013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</a:rPr>
                        <a:t>2.   Satu kelompok terdiri dari 2 orang asesor</a:t>
                      </a:r>
                      <a:endParaRPr lang="id-ID" sz="18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681889"/>
                  </a:ext>
                </a:extLst>
              </a:tr>
              <a:tr h="41597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</a:rPr>
                        <a:t>3.   Kelompok memelajari butir 11 dan 26</a:t>
                      </a:r>
                      <a:endParaRPr lang="id-ID" sz="18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7877338"/>
                  </a:ext>
                </a:extLst>
              </a:tr>
              <a:tr h="571035">
                <a:tc>
                  <a:txBody>
                    <a:bodyPr/>
                    <a:lstStyle/>
                    <a:p>
                      <a:pPr marL="354013" indent="-354013">
                        <a:buFont typeface="+mj-lt"/>
                        <a:buAutoNum type="arabicPeriod" startAt="4"/>
                      </a:pPr>
                      <a:r>
                        <a:rPr lang="id-ID" sz="1800"/>
                        <a:t>Isilah tabel-tabel </a:t>
                      </a:r>
                      <a:r>
                        <a:rPr lang="en-US" sz="1800"/>
                        <a:t>wawancara</a:t>
                      </a:r>
                      <a:r>
                        <a:rPr lang="id-ID" sz="1800"/>
                        <a:t> </a:t>
                      </a:r>
                      <a:r>
                        <a:rPr lang="en-US" sz="1800"/>
                        <a:t>berdasarkan butir yang ditentukan</a:t>
                      </a:r>
                      <a:r>
                        <a:rPr lang="id-ID" sz="1800"/>
                        <a:t> </a:t>
                      </a:r>
                      <a:endParaRPr lang="en-US" sz="180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930838"/>
                  </a:ext>
                </a:extLst>
              </a:tr>
              <a:tr h="41597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</a:rPr>
                        <a:t>5. </a:t>
                      </a:r>
                      <a:r>
                        <a:rPr lang="en-US" sz="1800"/>
                        <a:t>Simulasikan proses wawancara dengan orang tua (pilihlah peserta lain menjadi orang tua) </a:t>
                      </a:r>
                      <a:endParaRPr lang="id-ID" sz="18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0154501"/>
                  </a:ext>
                </a:extLst>
              </a:tr>
              <a:tr h="41597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endParaRPr lang="id-ID" sz="18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7503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15617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Flowchart: Document 10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" name="Google Shape;297;p20"/>
          <p:cNvSpPr txBox="1"/>
          <p:nvPr/>
        </p:nvSpPr>
        <p:spPr>
          <a:xfrm>
            <a:off x="838200" y="171162"/>
            <a:ext cx="2840182" cy="237114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6350" marR="0" lvl="0" indent="-63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8DA9DB"/>
              </a:buClr>
              <a:buSzPts val="2600"/>
            </a:pPr>
            <a:r>
              <a:rPr lang="en-US" sz="3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Tabel Wawancara Butir 11</a:t>
            </a:r>
            <a:endParaRPr lang="en-US" sz="3200" b="1" i="0" u="none" strike="noStrike" kern="1200" cap="none">
              <a:solidFill>
                <a:srgbClr val="FFFFFF"/>
              </a:solidFill>
              <a:latin typeface="+mj-lt"/>
              <a:ea typeface="+mj-ea"/>
              <a:cs typeface="+mj-cs"/>
              <a:sym typeface="Arial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8C919AB-D14A-4358-A25B-CDE1F47937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778982"/>
              </p:ext>
            </p:extLst>
          </p:nvPr>
        </p:nvGraphicFramePr>
        <p:xfrm>
          <a:off x="4006261" y="171160"/>
          <a:ext cx="7989094" cy="6550137"/>
        </p:xfrm>
        <a:graphic>
          <a:graphicData uri="http://schemas.openxmlformats.org/drawingml/2006/table">
            <a:tbl>
              <a:tblPr firstRow="1" firstCol="1" bandRow="1">
                <a:tableStyleId>{9A4EE657-1F2E-45F2-AE9E-76A1702ECFF4}</a:tableStyleId>
              </a:tblPr>
              <a:tblGrid>
                <a:gridCol w="535417">
                  <a:extLst>
                    <a:ext uri="{9D8B030D-6E8A-4147-A177-3AD203B41FA5}">
                      <a16:colId xmlns:a16="http://schemas.microsoft.com/office/drawing/2014/main" val="1749709987"/>
                    </a:ext>
                  </a:extLst>
                </a:gridCol>
                <a:gridCol w="4221121">
                  <a:extLst>
                    <a:ext uri="{9D8B030D-6E8A-4147-A177-3AD203B41FA5}">
                      <a16:colId xmlns:a16="http://schemas.microsoft.com/office/drawing/2014/main" val="1055307007"/>
                    </a:ext>
                  </a:extLst>
                </a:gridCol>
                <a:gridCol w="1334930">
                  <a:extLst>
                    <a:ext uri="{9D8B030D-6E8A-4147-A177-3AD203B41FA5}">
                      <a16:colId xmlns:a16="http://schemas.microsoft.com/office/drawing/2014/main" val="1926300650"/>
                    </a:ext>
                  </a:extLst>
                </a:gridCol>
                <a:gridCol w="717755">
                  <a:extLst>
                    <a:ext uri="{9D8B030D-6E8A-4147-A177-3AD203B41FA5}">
                      <a16:colId xmlns:a16="http://schemas.microsoft.com/office/drawing/2014/main" val="2717082188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4014646835"/>
                    </a:ext>
                  </a:extLst>
                </a:gridCol>
              </a:tblGrid>
              <a:tr h="29195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No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Aspek yang Diwawancara dan Indikator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Hasil Wawancara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 anchor="ctr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057819"/>
                  </a:ext>
                </a:extLst>
              </a:tr>
              <a:tr h="657761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Kepala/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Wakil Kepala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Guru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Perwakilan Orang Tua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extLst>
                  <a:ext uri="{0D108BD9-81ED-4DB2-BD59-A6C34878D82A}">
                    <a16:rowId xmlns:a16="http://schemas.microsoft.com/office/drawing/2014/main" val="1626330333"/>
                  </a:ext>
                </a:extLst>
              </a:tr>
              <a:tr h="597461"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Kepuasan terhadap sikap lulusan, dapat digali dari: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extLst>
                  <a:ext uri="{0D108BD9-81ED-4DB2-BD59-A6C34878D82A}">
                    <a16:rowId xmlns:a16="http://schemas.microsoft.com/office/drawing/2014/main" val="1937138678"/>
                  </a:ext>
                </a:extLst>
              </a:tr>
              <a:tr h="291956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800">
                          <a:effectLst/>
                        </a:rPr>
                        <a:t>a. </a:t>
                      </a:r>
                      <a:r>
                        <a:rPr lang="id-ID" sz="1800">
                          <a:effectLst/>
                        </a:rPr>
                        <a:t>religiusitas;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094613"/>
                  </a:ext>
                </a:extLst>
              </a:tr>
              <a:tr h="291956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800">
                          <a:effectLst/>
                        </a:rPr>
                        <a:t>b. </a:t>
                      </a:r>
                      <a:r>
                        <a:rPr lang="id-ID" sz="1800">
                          <a:effectLst/>
                        </a:rPr>
                        <a:t>kejujuran;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923394"/>
                  </a:ext>
                </a:extLst>
              </a:tr>
              <a:tr h="291956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800">
                          <a:effectLst/>
                        </a:rPr>
                        <a:t>c. </a:t>
                      </a:r>
                      <a:r>
                        <a:rPr lang="id-ID" sz="1800">
                          <a:effectLst/>
                        </a:rPr>
                        <a:t>kedisiplinan; dan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832134"/>
                  </a:ext>
                </a:extLst>
              </a:tr>
              <a:tr h="291956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800">
                          <a:effectLst/>
                        </a:rPr>
                        <a:t>d. </a:t>
                      </a:r>
                      <a:r>
                        <a:rPr lang="id-ID" sz="1800">
                          <a:effectLst/>
                        </a:rPr>
                        <a:t>tanggung jawab.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339568"/>
                  </a:ext>
                </a:extLst>
              </a:tr>
              <a:tr h="597461"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Kepuasan terhadap pengetahuan lulusan, dapat digali dari: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extLst>
                  <a:ext uri="{0D108BD9-81ED-4DB2-BD59-A6C34878D82A}">
                    <a16:rowId xmlns:a16="http://schemas.microsoft.com/office/drawing/2014/main" val="1667957483"/>
                  </a:ext>
                </a:extLst>
              </a:tr>
              <a:tr h="291956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800">
                          <a:effectLst/>
                        </a:rPr>
                        <a:t>a. </a:t>
                      </a:r>
                      <a:r>
                        <a:rPr lang="id-ID" sz="1800">
                          <a:effectLst/>
                        </a:rPr>
                        <a:t>ilmu pengetahuan;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877566"/>
                  </a:ext>
                </a:extLst>
              </a:tr>
              <a:tr h="291956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800">
                          <a:effectLst/>
                        </a:rPr>
                        <a:t>b. </a:t>
                      </a:r>
                      <a:r>
                        <a:rPr lang="id-ID" sz="1800">
                          <a:effectLst/>
                        </a:rPr>
                        <a:t>teknologi;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366006"/>
                  </a:ext>
                </a:extLst>
              </a:tr>
              <a:tr h="291956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800">
                          <a:effectLst/>
                        </a:rPr>
                        <a:t>c. </a:t>
                      </a:r>
                      <a:r>
                        <a:rPr lang="id-ID" sz="1800">
                          <a:effectLst/>
                        </a:rPr>
                        <a:t>seni; dan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948124"/>
                  </a:ext>
                </a:extLst>
              </a:tr>
              <a:tr h="291956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800">
                          <a:effectLst/>
                        </a:rPr>
                        <a:t>d. </a:t>
                      </a:r>
                      <a:r>
                        <a:rPr lang="id-ID" sz="1800">
                          <a:effectLst/>
                        </a:rPr>
                        <a:t>budaya.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689683"/>
                  </a:ext>
                </a:extLst>
              </a:tr>
              <a:tr h="597461"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Kepuasan terhadap keterampilan lulusan, dapat digali dari: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extLst>
                  <a:ext uri="{0D108BD9-81ED-4DB2-BD59-A6C34878D82A}">
                    <a16:rowId xmlns:a16="http://schemas.microsoft.com/office/drawing/2014/main" val="2257779700"/>
                  </a:ext>
                </a:extLst>
              </a:tr>
              <a:tr h="291956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800">
                          <a:effectLst/>
                        </a:rPr>
                        <a:t>a. </a:t>
                      </a:r>
                      <a:r>
                        <a:rPr lang="id-ID" sz="1800">
                          <a:effectLst/>
                        </a:rPr>
                        <a:t>kreativitas;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217131"/>
                  </a:ext>
                </a:extLst>
              </a:tr>
              <a:tr h="291956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800">
                          <a:effectLst/>
                        </a:rPr>
                        <a:t>b. </a:t>
                      </a:r>
                      <a:r>
                        <a:rPr lang="id-ID" sz="1800">
                          <a:effectLst/>
                        </a:rPr>
                        <a:t>produktivitas;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00157"/>
                  </a:ext>
                </a:extLst>
              </a:tr>
              <a:tr h="291956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800">
                          <a:effectLst/>
                        </a:rPr>
                        <a:t>c. </a:t>
                      </a:r>
                      <a:r>
                        <a:rPr lang="id-ID" sz="1800">
                          <a:effectLst/>
                        </a:rPr>
                        <a:t>komunikasi; dan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063988"/>
                  </a:ext>
                </a:extLst>
              </a:tr>
              <a:tr h="291956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800">
                          <a:effectLst/>
                        </a:rPr>
                        <a:t>d. </a:t>
                      </a:r>
                      <a:r>
                        <a:rPr lang="id-ID" sz="1800">
                          <a:effectLst/>
                        </a:rPr>
                        <a:t>kolaborasi.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059" marR="58059" marT="0" marB="0"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900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918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Flowchart: Document 173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" name="Google Shape;297;p20"/>
          <p:cNvSpPr txBox="1"/>
          <p:nvPr/>
        </p:nvSpPr>
        <p:spPr>
          <a:xfrm>
            <a:off x="838200" y="171162"/>
            <a:ext cx="2840182" cy="237114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6350" marR="0" lvl="0" indent="-63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8DA9DB"/>
              </a:buClr>
              <a:buSzPts val="2600"/>
            </a:pPr>
            <a:r>
              <a:rPr lang="en-US" sz="3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Tabel Wawancara Butir 26</a:t>
            </a:r>
            <a:endParaRPr lang="en-US" sz="3200" b="1" i="0" u="none" strike="noStrike" kern="1200" cap="none">
              <a:solidFill>
                <a:srgbClr val="FFFFFF"/>
              </a:solidFill>
              <a:latin typeface="+mj-lt"/>
              <a:ea typeface="+mj-ea"/>
              <a:cs typeface="+mj-cs"/>
              <a:sym typeface="Arial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21C24D1-8EF5-47EC-AF02-C023E79618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121498"/>
              </p:ext>
            </p:extLst>
          </p:nvPr>
        </p:nvGraphicFramePr>
        <p:xfrm>
          <a:off x="4174436" y="640080"/>
          <a:ext cx="7653128" cy="5960869"/>
        </p:xfrm>
        <a:graphic>
          <a:graphicData uri="http://schemas.openxmlformats.org/drawingml/2006/table">
            <a:tbl>
              <a:tblPr>
                <a:tableStyleId>{9A4EE657-1F2E-45F2-AE9E-76A1702ECFF4}</a:tableStyleId>
              </a:tblPr>
              <a:tblGrid>
                <a:gridCol w="511029">
                  <a:extLst>
                    <a:ext uri="{9D8B030D-6E8A-4147-A177-3AD203B41FA5}">
                      <a16:colId xmlns:a16="http://schemas.microsoft.com/office/drawing/2014/main" val="2143010994"/>
                    </a:ext>
                  </a:extLst>
                </a:gridCol>
                <a:gridCol w="3918128">
                  <a:extLst>
                    <a:ext uri="{9D8B030D-6E8A-4147-A177-3AD203B41FA5}">
                      <a16:colId xmlns:a16="http://schemas.microsoft.com/office/drawing/2014/main" val="2748658426"/>
                    </a:ext>
                  </a:extLst>
                </a:gridCol>
                <a:gridCol w="1362805">
                  <a:extLst>
                    <a:ext uri="{9D8B030D-6E8A-4147-A177-3AD203B41FA5}">
                      <a16:colId xmlns:a16="http://schemas.microsoft.com/office/drawing/2014/main" val="923694830"/>
                    </a:ext>
                  </a:extLst>
                </a:gridCol>
                <a:gridCol w="683600">
                  <a:extLst>
                    <a:ext uri="{9D8B030D-6E8A-4147-A177-3AD203B41FA5}">
                      <a16:colId xmlns:a16="http://schemas.microsoft.com/office/drawing/2014/main" val="3362167644"/>
                    </a:ext>
                  </a:extLst>
                </a:gridCol>
                <a:gridCol w="1177566">
                  <a:extLst>
                    <a:ext uri="{9D8B030D-6E8A-4147-A177-3AD203B41FA5}">
                      <a16:colId xmlns:a16="http://schemas.microsoft.com/office/drawing/2014/main" val="410768989"/>
                    </a:ext>
                  </a:extLst>
                </a:gridCol>
              </a:tblGrid>
              <a:tr h="381564">
                <a:tc rowSpan="2">
                  <a:txBody>
                    <a:bodyPr/>
                    <a:lstStyle/>
                    <a:p>
                      <a:pPr marL="127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 cap="none" spc="0">
                          <a:solidFill>
                            <a:schemeClr val="tx1"/>
                          </a:solidFill>
                          <a:effectLst/>
                        </a:rPr>
                        <a:t>No</a:t>
                      </a:r>
                      <a:endParaRPr lang="id-ID" sz="1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179" marR="25062" marT="73215" marB="7321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27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 cap="none" spc="0">
                          <a:solidFill>
                            <a:schemeClr val="tx1"/>
                          </a:solidFill>
                          <a:effectLst/>
                        </a:rPr>
                        <a:t>Aspek yang Diwawancara dan Indikator</a:t>
                      </a:r>
                      <a:endParaRPr lang="id-ID" sz="1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179" marR="25062" marT="73215" marB="7321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27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 cap="none" spc="0">
                          <a:solidFill>
                            <a:schemeClr val="tx1"/>
                          </a:solidFill>
                          <a:effectLst/>
                        </a:rPr>
                        <a:t>Hasil Wawancara </a:t>
                      </a:r>
                      <a:endParaRPr lang="id-ID" sz="1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179" marR="25062" marT="73215" marB="7321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3982"/>
                  </a:ext>
                </a:extLst>
              </a:tr>
              <a:tr h="681401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 cap="none" spc="0">
                          <a:solidFill>
                            <a:schemeClr val="tx1"/>
                          </a:solidFill>
                          <a:effectLst/>
                        </a:rPr>
                        <a:t>Kepala/Wakil Kepala</a:t>
                      </a:r>
                      <a:endParaRPr lang="id-ID" sz="1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179" marR="25062" marT="73215" marB="7321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 cap="none" spc="0">
                          <a:solidFill>
                            <a:schemeClr val="tx1"/>
                          </a:solidFill>
                          <a:effectLst/>
                        </a:rPr>
                        <a:t>Guru</a:t>
                      </a:r>
                    </a:p>
                    <a:p>
                      <a:pPr marL="127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id-ID" sz="1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179" marR="25062" marT="73215" marB="7321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 cap="none" spc="0">
                          <a:solidFill>
                            <a:schemeClr val="tx1"/>
                          </a:solidFill>
                          <a:effectLst/>
                        </a:rPr>
                        <a:t>Perwakilan Orang Tua</a:t>
                      </a:r>
                      <a:endParaRPr lang="id-ID" sz="1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179" marR="25062" marT="73215" marB="7321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850231"/>
                  </a:ext>
                </a:extLst>
              </a:tr>
              <a:tr h="16763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id-ID" sz="1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179" marR="25062" marT="73215" marB="73215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 cap="none" spc="0">
                          <a:solidFill>
                            <a:schemeClr val="tx1"/>
                          </a:solidFill>
                          <a:effectLst/>
                        </a:rPr>
                        <a:t>Komunikasi dan interaksi antara siswa, guru dan warga sekolah/madrasah orang tua dan masyarakat sekitar, dapat digali dari perwujudan komunikasi dan interaksi antara warga sekolah/madrasah dengan orang tua siswa dan masyarakat sekitar yang harmonis. </a:t>
                      </a:r>
                      <a:endParaRPr lang="id-ID" sz="1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179" marR="25062" marT="73215" marB="7321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id-ID" sz="1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179" marR="25062" marT="73215" marB="7321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id-ID" sz="1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179" marR="25062" marT="73215" marB="7321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id-ID" sz="1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179" marR="25062" marT="73215" marB="73215"/>
                </a:tc>
                <a:extLst>
                  <a:ext uri="{0D108BD9-81ED-4DB2-BD59-A6C34878D82A}">
                    <a16:rowId xmlns:a16="http://schemas.microsoft.com/office/drawing/2014/main" val="2713267440"/>
                  </a:ext>
                </a:extLst>
              </a:tr>
              <a:tr h="2839456">
                <a:tc>
                  <a:txBody>
                    <a:bodyPr/>
                    <a:lstStyle/>
                    <a:p>
                      <a:pPr marL="127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id-ID" sz="1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179" marR="25062" marT="73215" marB="73215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 cap="none" spc="0">
                          <a:solidFill>
                            <a:schemeClr val="tx1"/>
                          </a:solidFill>
                          <a:effectLst/>
                        </a:rPr>
                        <a:t>Budaya kerja sama yang kuat antara warga sekolah/madrasah dengan orang tua siswa dan masyarakat sekitar, dapat digali dari: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id-ID" sz="1600" cap="none" spc="0">
                          <a:solidFill>
                            <a:schemeClr val="tx1"/>
                          </a:solidFill>
                          <a:effectLst/>
                        </a:rPr>
                        <a:t>komunikasi dan interaksi antara sekolah/madrasah dengan orang tua siswa dan masyarakat berdampak positif terhadap kinerja sekolah; dan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</a:pPr>
                      <a:r>
                        <a:rPr lang="id-ID" sz="1600" cap="none" spc="0">
                          <a:solidFill>
                            <a:schemeClr val="tx1"/>
                          </a:solidFill>
                          <a:effectLst/>
                        </a:rPr>
                        <a:t>komunikasi dan interaksi sekolah/madrasah berdampak positif bagi orang tua siswa dan masyarakat sekitar.</a:t>
                      </a:r>
                      <a:endParaRPr lang="id-ID" sz="1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179" marR="25062" marT="73215" marB="7321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id-ID" sz="1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179" marR="25062" marT="73215" marB="7321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id-ID" sz="1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179" marR="25062" marT="73215" marB="7321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id-ID" sz="1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179" marR="25062" marT="73215" marB="73215"/>
                </a:tc>
                <a:extLst>
                  <a:ext uri="{0D108BD9-81ED-4DB2-BD59-A6C34878D82A}">
                    <a16:rowId xmlns:a16="http://schemas.microsoft.com/office/drawing/2014/main" val="7958823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4654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dc974bcf98_0_1"/>
          <p:cNvSpPr/>
          <p:nvPr/>
        </p:nvSpPr>
        <p:spPr>
          <a:xfrm>
            <a:off x="486889" y="953572"/>
            <a:ext cx="11178900" cy="48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350" marR="0" lvl="0" indent="-6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9DB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8DA9DB"/>
                </a:solidFill>
                <a:latin typeface="Arial"/>
                <a:ea typeface="Arial"/>
                <a:cs typeface="Arial"/>
                <a:sym typeface="Arial"/>
              </a:rPr>
              <a:t>Langkah Kegiatan Visitasi Daring yang disimulasikan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endParaRPr lang="en-US"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Asesor mengirimkan surat tugas dalam bentuk salinan digital kepada kepala sekolah/madrasah melalui surel, WA, dan sejenisnya.</a:t>
            </a:r>
          </a:p>
          <a:p>
            <a:pPr marL="457200" indent="-457200">
              <a:lnSpc>
                <a:spcPct val="150000"/>
              </a:lnSpc>
              <a:buSzPts val="2000"/>
              <a:buFont typeface="Arial"/>
              <a:buAutoNum type="arabicPeriod"/>
            </a:pPr>
            <a:r>
              <a:rPr lang="sv-SE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Asesor melaksanakan visitasi ke sekolah/madrasah secara daring.</a:t>
            </a: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Asesor mendokumentasikan tangkapan layar (screen shoot) proses visitasi daring sebagai bagian laporan.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Asesor mempersilahkan kepala sekolah/madrasah untuk menjelaskan profil sekolah/madrasah.</a:t>
            </a: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Asesor </a:t>
            </a:r>
            <a:r>
              <a:rPr lang="en-US"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mewawancara perwakilan orang tua.</a:t>
            </a: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gdc974bcf98_0_1"/>
          <p:cNvSpPr txBox="1"/>
          <p:nvPr/>
        </p:nvSpPr>
        <p:spPr>
          <a:xfrm>
            <a:off x="1960598" y="108317"/>
            <a:ext cx="4677300" cy="6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5562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ED7D31"/>
                </a:solidFill>
                <a:latin typeface="Arial"/>
                <a:ea typeface="Arial"/>
                <a:cs typeface="Arial"/>
                <a:sym typeface="Arial"/>
              </a:rPr>
              <a:t>VISITASI KE SEKOLAH/MADRASAH</a:t>
            </a:r>
            <a:endParaRPr sz="1400" b="0" i="0" u="none" strike="noStrike" cap="none">
              <a:solidFill>
                <a:srgbClr val="ED7D3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76781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4" name="Google Shape;324;p24"/>
          <p:cNvGraphicFramePr/>
          <p:nvPr>
            <p:extLst>
              <p:ext uri="{D42A27DB-BD31-4B8C-83A1-F6EECF244321}">
                <p14:modId xmlns:p14="http://schemas.microsoft.com/office/powerpoint/2010/main" val="2081715166"/>
              </p:ext>
            </p:extLst>
          </p:nvPr>
        </p:nvGraphicFramePr>
        <p:xfrm>
          <a:off x="281492" y="108299"/>
          <a:ext cx="11629000" cy="6449573"/>
        </p:xfrm>
        <a:graphic>
          <a:graphicData uri="http://schemas.openxmlformats.org/drawingml/2006/table">
            <a:tbl>
              <a:tblPr>
                <a:noFill/>
                <a:tableStyleId>{90BDBB85-006A-4D36-A50D-C0B796069D2E}</a:tableStyleId>
              </a:tblPr>
              <a:tblGrid>
                <a:gridCol w="681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1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02298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Rubrik Simulasi C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lang="en-US" sz="2400" b="1" i="0" u="none" strike="noStrike" cap="none">
                        <a:solidFill>
                          <a:schemeClr val="lt1"/>
                        </a:solidFill>
                        <a:latin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lang="en-US" sz="2400" b="1" i="0" u="none" strike="noStrike" cap="none">
                        <a:solidFill>
                          <a:schemeClr val="lt1"/>
                        </a:solidFill>
                        <a:latin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6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79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No.</a:t>
                      </a:r>
                      <a:endParaRPr sz="1400" u="none" strike="noStrike" cap="none"/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Indikator</a:t>
                      </a:r>
                      <a:endParaRPr sz="1800" b="1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Skor</a:t>
                      </a:r>
                      <a:endParaRPr sz="1400" u="none" strike="noStrike" cap="none"/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8D0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12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400" u="none" strike="noStrike" cap="none"/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Asesor menyampaikan surat tugas dalam bentuk salinan digital kepada kepala sekolah/madrasah melalui surel, WA, dan sejenisnya.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</a:t>
                      </a:r>
                      <a:r>
                        <a:rPr lang="en-US" sz="18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terlihat di screen bgm peserta mengirimkan surat tugasnya, sampai Kepsek membuka surat tugasnya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</a:t>
                      </a:r>
                      <a:endParaRPr lang="en-US" sz="1400" u="none" strike="noStrike" cap="none"/>
                    </a:p>
                  </a:txBody>
                  <a:tcPr marL="6350" marR="6350" marT="635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rgbClr val="C00000"/>
                          </a:solidFill>
                        </a:rPr>
                        <a:t>5</a:t>
                      </a:r>
                      <a:endParaRPr sz="1400" u="none" strike="noStrike" cap="none">
                        <a:solidFill>
                          <a:srgbClr val="C00000"/>
                        </a:solidFill>
                      </a:endParaRPr>
                    </a:p>
                  </a:txBody>
                  <a:tcPr marL="6350" marR="6350" marT="635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0345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400" u="none" strike="noStrike" cap="none"/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Asesor menyampaikan maksud dan tujuan kunjungan ke sekolah/madrasah.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(perkenalan dan mekanisme pelaksanaan akreditasi)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rgbClr val="C00000"/>
                          </a:solidFill>
                        </a:rPr>
                        <a:t>5</a:t>
                      </a:r>
                      <a:endParaRPr sz="1400" u="none" strike="noStrike" cap="none">
                        <a:solidFill>
                          <a:srgbClr val="C00000"/>
                        </a:solidFill>
                      </a:endParaRPr>
                    </a:p>
                  </a:txBody>
                  <a:tcPr marL="6350" marR="6350" marT="635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460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800" u="none" strike="noStrike" cap="none"/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Sekolah/madrasah menjelaskan profil sekolah/madrasah kepada asesor.</a:t>
                      </a: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rgbClr val="C00000"/>
                          </a:solidFill>
                        </a:rPr>
                        <a:t>10</a:t>
                      </a:r>
                      <a:endParaRPr sz="1400" u="none" strike="noStrike" cap="none">
                        <a:solidFill>
                          <a:srgbClr val="C00000"/>
                        </a:solidFill>
                      </a:endParaRP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784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400" u="none" strike="noStrike" cap="none"/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Asesor mendokumentasikan tangkapan layar (screen shoot) proses visitasi daring sebagai bagian laporan.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(</a:t>
                      </a:r>
                      <a:r>
                        <a:rPr lang="en-US" sz="1800" b="0" i="0" u="none" strike="noStrike" cap="none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Harus menampilkan hasil screen shoot nya di shared screen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)</a:t>
                      </a:r>
                      <a:endParaRPr lang="en-US" sz="1800" u="none" strike="noStrike" cap="none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rgbClr val="C00000"/>
                          </a:solidFill>
                        </a:rPr>
                        <a:t>30</a:t>
                      </a:r>
                      <a:endParaRPr sz="1400" u="none" strike="noStrike" cap="none">
                        <a:solidFill>
                          <a:srgbClr val="C00000"/>
                        </a:solidFill>
                      </a:endParaRP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0460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800" b="1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Melakukan wawancara 2 butir pernyataan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0" i="0" u="none" strike="noStrike" cap="none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(perhatikan pertanyaan yang dibuat kepada perwakilan orang tua, apakah pertanyaan terbuka dan menggali informasi dari orang tua atau justru mengarahkan orang tua  menjawab pertanyaan sesuai yang ada dipikiran asesor)</a:t>
                      </a:r>
                      <a:endParaRPr sz="1400" u="none" strike="noStrike" cap="none"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rgbClr val="C00000"/>
                          </a:solidFill>
                        </a:rPr>
                        <a:t>50</a:t>
                      </a:r>
                      <a:endParaRPr sz="1400" u="none" strike="noStrike" cap="none">
                        <a:solidFill>
                          <a:srgbClr val="C00000"/>
                        </a:solidFill>
                      </a:endParaRP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5763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</a:t>
                      </a:r>
                      <a:endParaRPr sz="1800" b="1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</a:t>
                      </a:r>
                      <a:endParaRPr sz="1800" b="1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80130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8"/>
          <p:cNvSpPr txBox="1">
            <a:spLocks noGrp="1"/>
          </p:cNvSpPr>
          <p:nvPr>
            <p:ph type="title"/>
          </p:nvPr>
        </p:nvSpPr>
        <p:spPr>
          <a:xfrm>
            <a:off x="1056575" y="2234878"/>
            <a:ext cx="10515600" cy="19671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BERMAIN PERAN </a:t>
            </a:r>
            <a:endParaRPr b="1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VISITASI DAN UMPAN BALIK </a:t>
            </a:r>
            <a:endParaRPr b="1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2800" b="1"/>
              <a:t>(10 kelompok x 25 menit = 250 menit)</a:t>
            </a:r>
            <a:endParaRPr sz="2800" b="1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9"/>
          <p:cNvSpPr txBox="1">
            <a:spLocks noGrp="1"/>
          </p:cNvSpPr>
          <p:nvPr>
            <p:ph type="title"/>
          </p:nvPr>
        </p:nvSpPr>
        <p:spPr>
          <a:xfrm>
            <a:off x="838200" y="2630648"/>
            <a:ext cx="10515600" cy="21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DISKUSI POTENSI TANTANGAN ATAU MASALAH DALAM VISITASI </a:t>
            </a:r>
            <a:br>
              <a:rPr lang="en-US" b="1"/>
            </a:br>
            <a:r>
              <a:rPr lang="en-US" b="1"/>
              <a:t>(30 MENIT)</a:t>
            </a:r>
            <a:endParaRPr b="1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0"/>
          <p:cNvSpPr txBox="1">
            <a:spLocks noGrp="1"/>
          </p:cNvSpPr>
          <p:nvPr>
            <p:ph type="title"/>
          </p:nvPr>
        </p:nvSpPr>
        <p:spPr>
          <a:xfrm>
            <a:off x="1179394" y="258971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REFLEKSI (5 MENIT)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1"/>
          <p:cNvSpPr txBox="1">
            <a:spLocks noGrp="1"/>
          </p:cNvSpPr>
          <p:nvPr>
            <p:ph type="title"/>
          </p:nvPr>
        </p:nvSpPr>
        <p:spPr>
          <a:xfrm>
            <a:off x="1143000" y="609600"/>
            <a:ext cx="9875519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Black"/>
              <a:buNone/>
            </a:pPr>
            <a:r>
              <a:rPr lang="en-US" b="1">
                <a:latin typeface="Arial Black"/>
                <a:ea typeface="Arial Black"/>
                <a:cs typeface="Arial Black"/>
                <a:sym typeface="Arial Black"/>
              </a:rPr>
              <a:t>PROSEDUR REFLEKSI</a:t>
            </a:r>
            <a:endParaRPr b="1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61" name="Google Shape;361;p31"/>
          <p:cNvSpPr txBox="1">
            <a:spLocks noGrp="1"/>
          </p:cNvSpPr>
          <p:nvPr>
            <p:ph type="body" idx="1"/>
          </p:nvPr>
        </p:nvSpPr>
        <p:spPr>
          <a:xfrm>
            <a:off x="838200" y="2247165"/>
            <a:ext cx="10515600" cy="3321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Klik link survey monkey : </a:t>
            </a:r>
            <a:r>
              <a:rPr lang="en-US" i="1">
                <a:solidFill>
                  <a:srgbClr val="00B0F0"/>
                </a:solidFill>
              </a:rPr>
              <a:t>………………..</a:t>
            </a:r>
            <a:r>
              <a:rPr lang="en-US"/>
              <a:t>yang di share di chat room oleh panitia.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Silahkan peserta calon asesor mengisi form secara individu selama max 5 menit.</a:t>
            </a:r>
            <a:endParaRPr/>
          </a:p>
        </p:txBody>
      </p:sp>
      <p:pic>
        <p:nvPicPr>
          <p:cNvPr id="362" name="Google Shape;362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74359" y="4646385"/>
            <a:ext cx="406400" cy="40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2"/>
          <p:cNvSpPr txBox="1">
            <a:spLocks noGrp="1"/>
          </p:cNvSpPr>
          <p:nvPr>
            <p:ph type="title"/>
          </p:nvPr>
        </p:nvSpPr>
        <p:spPr>
          <a:xfrm>
            <a:off x="619836" y="27662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TERIMA KASIH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3326</Words>
  <Application>Microsoft Office PowerPoint</Application>
  <PresentationFormat>Widescreen</PresentationFormat>
  <Paragraphs>568</Paragraphs>
  <Slides>43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Arial</vt:lpstr>
      <vt:lpstr>Rockwell</vt:lpstr>
      <vt:lpstr>Arial Black</vt:lpstr>
      <vt:lpstr>Calibri</vt:lpstr>
      <vt:lpstr>Noto Sans Symbols</vt:lpstr>
      <vt:lpstr>Bookman Old Style</vt:lpstr>
      <vt:lpstr>Office Theme</vt:lpstr>
      <vt:lpstr>PowerPoint Presentation</vt:lpstr>
      <vt:lpstr>Tujuan yang hendak dicapai</vt:lpstr>
      <vt:lpstr>PowerPoint Presentation</vt:lpstr>
      <vt:lpstr>ISI MATERI</vt:lpstr>
      <vt:lpstr>RASIONAL VISITASI (1)</vt:lpstr>
      <vt:lpstr>RASIONAL VISITASI  (2)</vt:lpstr>
      <vt:lpstr>TUGAS SEKOLAH/ MADRASAH </vt:lpstr>
      <vt:lpstr>SEBELUM Visitasi (1)</vt:lpstr>
      <vt:lpstr>SEBELUM Visitasi (2)</vt:lpstr>
      <vt:lpstr>SEBELUM Visitasi (3)</vt:lpstr>
      <vt:lpstr>SAAT Visitasi</vt:lpstr>
      <vt:lpstr>SETELAH Visitasi</vt:lpstr>
      <vt:lpstr>TUGAS  ASESOR </vt:lpstr>
      <vt:lpstr>10 LANGKAH KEGIATAN ASESOR</vt:lpstr>
      <vt:lpstr>10 LANGKAH KEGIATAN ASESOR</vt:lpstr>
      <vt:lpstr>Contoh Penggalian Data secara Daring</vt:lpstr>
      <vt:lpstr>Hal Teknis Penggalian Data Khusus Daring (1) </vt:lpstr>
      <vt:lpstr>Hal Teknis Penggalian Data Khusus daring (2) </vt:lpstr>
      <vt:lpstr>TUGAS SIMULASI A</vt:lpstr>
      <vt:lpstr>TABEL-TABEL OBSERVASI  KOMPONEN PROSES PEMBELAJARAN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TUGAS SIMULASI B</vt:lpstr>
      <vt:lpstr>PowerPoint Presentation</vt:lpstr>
      <vt:lpstr>PowerPoint Presentation</vt:lpstr>
      <vt:lpstr>PowerPoint Presentation</vt:lpstr>
      <vt:lpstr>PowerPoint Presentation</vt:lpstr>
      <vt:lpstr>TUGAS SIMULASI C</vt:lpstr>
      <vt:lpstr>PowerPoint Presentation</vt:lpstr>
      <vt:lpstr>PowerPoint Presentation</vt:lpstr>
      <vt:lpstr>PowerPoint Presentation</vt:lpstr>
      <vt:lpstr>PowerPoint Presentation</vt:lpstr>
      <vt:lpstr>BERMAIN PERAN  VISITASI DAN UMPAN BALIK  (10 kelompok x 25 menit = 250 menit)</vt:lpstr>
      <vt:lpstr>DISKUSI POTENSI TANTANGAN ATAU MASALAH DALAM VISITASI  (30 MENIT)</vt:lpstr>
      <vt:lpstr>REFLEKSI (5 MENIT)</vt:lpstr>
      <vt:lpstr>PROSEDUR REFLEKSI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SIMULASI  VISITASI UNTUK PELATIH ASESOR BAN S/M</dc:title>
  <dc:creator>Muhammad Sayuti</dc:creator>
  <cp:lastModifiedBy>ICHSAN ALI</cp:lastModifiedBy>
  <cp:revision>3</cp:revision>
  <dcterms:created xsi:type="dcterms:W3CDTF">2020-07-24T02:38:38Z</dcterms:created>
  <dcterms:modified xsi:type="dcterms:W3CDTF">2021-06-02T03:20:29Z</dcterms:modified>
</cp:coreProperties>
</file>