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304" r:id="rId2"/>
    <p:sldId id="305" r:id="rId3"/>
    <p:sldId id="258" r:id="rId4"/>
    <p:sldId id="306" r:id="rId5"/>
    <p:sldId id="308" r:id="rId6"/>
    <p:sldId id="312" r:id="rId7"/>
    <p:sldId id="262" r:id="rId8"/>
    <p:sldId id="264" r:id="rId9"/>
    <p:sldId id="265" r:id="rId10"/>
    <p:sldId id="309" r:id="rId11"/>
    <p:sldId id="310" r:id="rId12"/>
    <p:sldId id="269" r:id="rId13"/>
    <p:sldId id="270" r:id="rId14"/>
    <p:sldId id="271" r:id="rId15"/>
    <p:sldId id="272" r:id="rId16"/>
    <p:sldId id="273" r:id="rId17"/>
    <p:sldId id="274" r:id="rId18"/>
    <p:sldId id="275" r:id="rId19"/>
    <p:sldId id="307" r:id="rId20"/>
    <p:sldId id="299" r:id="rId21"/>
    <p:sldId id="297" r:id="rId22"/>
    <p:sldId id="311" r:id="rId23"/>
    <p:sldId id="300" r:id="rId24"/>
    <p:sldId id="301" r:id="rId25"/>
    <p:sldId id="281" r:id="rId26"/>
  </p:sldIdLst>
  <p:sldSz cx="12192000" cy="6858000"/>
  <p:notesSz cx="6858000" cy="9144000"/>
  <p:embeddedFontLst>
    <p:embeddedFont>
      <p:font typeface="Arial Black" panose="020B0A04020102020204" pitchFamily="34" charset="0"/>
      <p:regular r:id="rId28"/>
      <p:bold r:id="rId29"/>
    </p:embeddedFont>
    <p:embeddedFont>
      <p:font typeface="Bodoni" panose="020B0604020202020204" charset="0"/>
      <p:regular r:id="rId30"/>
      <p:bold r:id="rId31"/>
      <p:italic r:id="rId32"/>
      <p:boldItalic r:id="rId33"/>
    </p:embeddedFont>
    <p:embeddedFont>
      <p:font typeface="Calibri" panose="020F0502020204030204" pitchFamily="34" charset="0"/>
      <p:regular r:id="rId34"/>
      <p:bold r:id="rId35"/>
      <p:italic r:id="rId36"/>
      <p:boldItalic r:id="rId37"/>
    </p:embeddedFont>
    <p:embeddedFont>
      <p:font typeface="Corbel" panose="020B0503020204020204" pitchFamily="34" charset="0"/>
      <p:regular r:id="rId38"/>
      <p:bold r:id="rId39"/>
      <p:italic r:id="rId40"/>
      <p:boldItalic r:id="rId41"/>
    </p:embeddedFont>
    <p:embeddedFont>
      <p:font typeface="Dancing Script" panose="020B0604020202020204"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hLm2pgJkx/Kql80Qx9yO8Qp42OU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723589-000D-4458-9826-FF5346B3163E}" v="10" dt="2021-06-03T04:19:07.053"/>
  </p1510:revLst>
</p1510:revInfo>
</file>

<file path=ppt/tableStyles.xml><?xml version="1.0" encoding="utf-8"?>
<a:tblStyleLst xmlns:a="http://schemas.openxmlformats.org/drawingml/2006/main" def="{DB8D2D5C-B737-43BD-9BC7-A38F27A47712}">
  <a:tblStyle styleId="{DB8D2D5C-B737-43BD-9BC7-A38F27A47712}"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D11403FD-5A7E-42B6-A313-F06E241F3D46}"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E979D504-CC04-4A17-9240-C8260317B2E5}" styleName="Table_2">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rgbClr val="FFFFFF"/>
      </a:tcTxStyle>
      <a:tcStyle>
        <a:tcBdr/>
        <a:fill>
          <a:solidFill>
            <a:srgbClr val="5B9BD5"/>
          </a:solidFill>
        </a:fill>
      </a:tcStyle>
    </a:lastCol>
    <a:firstCol>
      <a:tcTxStyle b="on" i="off">
        <a:font>
          <a:latin typeface="Arial"/>
          <a:ea typeface="Arial"/>
          <a:cs typeface="Arial"/>
        </a:font>
        <a:srgbClr val="FFFFFF"/>
      </a:tcTxStyle>
      <a:tcStyle>
        <a:tcBdr/>
        <a:fill>
          <a:solidFill>
            <a:srgbClr val="5B9BD5"/>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5B9BD5"/>
          </a:solidFill>
        </a:fill>
      </a:tcStyle>
    </a:lastRow>
    <a:seCell>
      <a:tcTxStyle/>
      <a:tcStyle>
        <a:tcBdr/>
      </a:tcStyle>
    </a:seCell>
    <a:swCell>
      <a:tcTxStyle/>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5B9BD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41" autoAdjust="0"/>
  </p:normalViewPr>
  <p:slideViewPr>
    <p:cSldViewPr snapToGrid="0">
      <p:cViewPr varScale="1">
        <p:scale>
          <a:sx n="72" d="100"/>
          <a:sy n="72" d="100"/>
        </p:scale>
        <p:origin x="9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CHSAN ALI" userId="b216b9ff-47e7-44df-87b2-6e17dbbf18eb" providerId="ADAL" clId="{F1723589-000D-4458-9826-FF5346B3163E}"/>
    <pc:docChg chg="undo custSel addSld delSld modSld sldOrd delMainMaster">
      <pc:chgData name="ICHSAN ALI" userId="b216b9ff-47e7-44df-87b2-6e17dbbf18eb" providerId="ADAL" clId="{F1723589-000D-4458-9826-FF5346B3163E}" dt="2021-06-03T04:27:42.520" v="169" actId="6549"/>
      <pc:docMkLst>
        <pc:docMk/>
      </pc:docMkLst>
      <pc:sldChg chg="modSp mod setBg">
        <pc:chgData name="ICHSAN ALI" userId="b216b9ff-47e7-44df-87b2-6e17dbbf18eb" providerId="ADAL" clId="{F1723589-000D-4458-9826-FF5346B3163E}" dt="2021-06-03T04:20:12.614" v="127" actId="20577"/>
        <pc:sldMkLst>
          <pc:docMk/>
          <pc:sldMk cId="0" sldId="258"/>
        </pc:sldMkLst>
        <pc:spChg chg="mod">
          <ac:chgData name="ICHSAN ALI" userId="b216b9ff-47e7-44df-87b2-6e17dbbf18eb" providerId="ADAL" clId="{F1723589-000D-4458-9826-FF5346B3163E}" dt="2021-06-03T04:20:12.614" v="127" actId="20577"/>
          <ac:spMkLst>
            <pc:docMk/>
            <pc:sldMk cId="0" sldId="258"/>
            <ac:spMk id="175" creationId="{00000000-0000-0000-0000-000000000000}"/>
          </ac:spMkLst>
        </pc:spChg>
      </pc:sldChg>
      <pc:sldChg chg="del">
        <pc:chgData name="ICHSAN ALI" userId="b216b9ff-47e7-44df-87b2-6e17dbbf18eb" providerId="ADAL" clId="{F1723589-000D-4458-9826-FF5346B3163E}" dt="2021-06-01T12:01:42.360" v="51" actId="47"/>
        <pc:sldMkLst>
          <pc:docMk/>
          <pc:sldMk cId="0" sldId="261"/>
        </pc:sldMkLst>
      </pc:sldChg>
      <pc:sldChg chg="modSp mod">
        <pc:chgData name="ICHSAN ALI" userId="b216b9ff-47e7-44df-87b2-6e17dbbf18eb" providerId="ADAL" clId="{F1723589-000D-4458-9826-FF5346B3163E}" dt="2021-06-03T04:27:06.942" v="165" actId="113"/>
        <pc:sldMkLst>
          <pc:docMk/>
          <pc:sldMk cId="0" sldId="262"/>
        </pc:sldMkLst>
        <pc:graphicFrameChg chg="modGraphic">
          <ac:chgData name="ICHSAN ALI" userId="b216b9ff-47e7-44df-87b2-6e17dbbf18eb" providerId="ADAL" clId="{F1723589-000D-4458-9826-FF5346B3163E}" dt="2021-06-03T04:27:06.942" v="165" actId="113"/>
          <ac:graphicFrameMkLst>
            <pc:docMk/>
            <pc:sldMk cId="0" sldId="262"/>
            <ac:graphicFrameMk id="241" creationId="{00000000-0000-0000-0000-000000000000}"/>
          </ac:graphicFrameMkLst>
        </pc:graphicFrameChg>
      </pc:sldChg>
      <pc:sldChg chg="del">
        <pc:chgData name="ICHSAN ALI" userId="b216b9ff-47e7-44df-87b2-6e17dbbf18eb" providerId="ADAL" clId="{F1723589-000D-4458-9826-FF5346B3163E}" dt="2021-06-03T04:27:00.323" v="164" actId="47"/>
        <pc:sldMkLst>
          <pc:docMk/>
          <pc:sldMk cId="0" sldId="263"/>
        </pc:sldMkLst>
      </pc:sldChg>
      <pc:sldChg chg="modSp mod">
        <pc:chgData name="ICHSAN ALI" userId="b216b9ff-47e7-44df-87b2-6e17dbbf18eb" providerId="ADAL" clId="{F1723589-000D-4458-9826-FF5346B3163E}" dt="2021-05-29T07:20:35.584" v="12" actId="6549"/>
        <pc:sldMkLst>
          <pc:docMk/>
          <pc:sldMk cId="0" sldId="270"/>
        </pc:sldMkLst>
        <pc:spChg chg="mod">
          <ac:chgData name="ICHSAN ALI" userId="b216b9ff-47e7-44df-87b2-6e17dbbf18eb" providerId="ADAL" clId="{F1723589-000D-4458-9826-FF5346B3163E}" dt="2021-05-29T07:20:35.584" v="12" actId="6549"/>
          <ac:spMkLst>
            <pc:docMk/>
            <pc:sldMk cId="0" sldId="270"/>
            <ac:spMk id="319" creationId="{00000000-0000-0000-0000-000000000000}"/>
          </ac:spMkLst>
        </pc:spChg>
      </pc:sldChg>
      <pc:sldChg chg="modSp mod">
        <pc:chgData name="ICHSAN ALI" userId="b216b9ff-47e7-44df-87b2-6e17dbbf18eb" providerId="ADAL" clId="{F1723589-000D-4458-9826-FF5346B3163E}" dt="2021-05-29T07:22:29.047" v="20" actId="6549"/>
        <pc:sldMkLst>
          <pc:docMk/>
          <pc:sldMk cId="0" sldId="271"/>
        </pc:sldMkLst>
        <pc:spChg chg="mod">
          <ac:chgData name="ICHSAN ALI" userId="b216b9ff-47e7-44df-87b2-6e17dbbf18eb" providerId="ADAL" clId="{F1723589-000D-4458-9826-FF5346B3163E}" dt="2021-05-29T07:22:29.047" v="20" actId="6549"/>
          <ac:spMkLst>
            <pc:docMk/>
            <pc:sldMk cId="0" sldId="271"/>
            <ac:spMk id="326" creationId="{00000000-0000-0000-0000-000000000000}"/>
          </ac:spMkLst>
        </pc:spChg>
      </pc:sldChg>
      <pc:sldChg chg="modSp mod">
        <pc:chgData name="ICHSAN ALI" userId="b216b9ff-47e7-44df-87b2-6e17dbbf18eb" providerId="ADAL" clId="{F1723589-000D-4458-9826-FF5346B3163E}" dt="2021-06-01T12:06:51.852" v="69" actId="1076"/>
        <pc:sldMkLst>
          <pc:docMk/>
          <pc:sldMk cId="0" sldId="272"/>
        </pc:sldMkLst>
        <pc:spChg chg="mod">
          <ac:chgData name="ICHSAN ALI" userId="b216b9ff-47e7-44df-87b2-6e17dbbf18eb" providerId="ADAL" clId="{F1723589-000D-4458-9826-FF5346B3163E}" dt="2021-06-01T12:06:44.361" v="68" actId="6549"/>
          <ac:spMkLst>
            <pc:docMk/>
            <pc:sldMk cId="0" sldId="272"/>
            <ac:spMk id="333" creationId="{00000000-0000-0000-0000-000000000000}"/>
          </ac:spMkLst>
        </pc:spChg>
        <pc:graphicFrameChg chg="mod">
          <ac:chgData name="ICHSAN ALI" userId="b216b9ff-47e7-44df-87b2-6e17dbbf18eb" providerId="ADAL" clId="{F1723589-000D-4458-9826-FF5346B3163E}" dt="2021-06-01T12:06:51.852" v="69" actId="1076"/>
          <ac:graphicFrameMkLst>
            <pc:docMk/>
            <pc:sldMk cId="0" sldId="272"/>
            <ac:graphicFrameMk id="2" creationId="{3B549B1F-BC05-49CF-B249-A22495E3EEAD}"/>
          </ac:graphicFrameMkLst>
        </pc:graphicFrameChg>
      </pc:sldChg>
      <pc:sldChg chg="modSp mod">
        <pc:chgData name="ICHSAN ALI" userId="b216b9ff-47e7-44df-87b2-6e17dbbf18eb" providerId="ADAL" clId="{F1723589-000D-4458-9826-FF5346B3163E}" dt="2021-06-01T12:07:44.783" v="89" actId="255"/>
        <pc:sldMkLst>
          <pc:docMk/>
          <pc:sldMk cId="0" sldId="273"/>
        </pc:sldMkLst>
        <pc:spChg chg="mod">
          <ac:chgData name="ICHSAN ALI" userId="b216b9ff-47e7-44df-87b2-6e17dbbf18eb" providerId="ADAL" clId="{F1723589-000D-4458-9826-FF5346B3163E}" dt="2021-06-01T12:07:44.783" v="89" actId="255"/>
          <ac:spMkLst>
            <pc:docMk/>
            <pc:sldMk cId="0" sldId="273"/>
            <ac:spMk id="340" creationId="{00000000-0000-0000-0000-000000000000}"/>
          </ac:spMkLst>
        </pc:spChg>
      </pc:sldChg>
      <pc:sldChg chg="modSp mod">
        <pc:chgData name="ICHSAN ALI" userId="b216b9ff-47e7-44df-87b2-6e17dbbf18eb" providerId="ADAL" clId="{F1723589-000D-4458-9826-FF5346B3163E}" dt="2021-06-01T12:08:39.746" v="94" actId="20577"/>
        <pc:sldMkLst>
          <pc:docMk/>
          <pc:sldMk cId="0" sldId="274"/>
        </pc:sldMkLst>
        <pc:spChg chg="mod">
          <ac:chgData name="ICHSAN ALI" userId="b216b9ff-47e7-44df-87b2-6e17dbbf18eb" providerId="ADAL" clId="{F1723589-000D-4458-9826-FF5346B3163E}" dt="2021-06-01T12:08:39.746" v="94" actId="20577"/>
          <ac:spMkLst>
            <pc:docMk/>
            <pc:sldMk cId="0" sldId="274"/>
            <ac:spMk id="347" creationId="{00000000-0000-0000-0000-000000000000}"/>
          </ac:spMkLst>
        </pc:spChg>
      </pc:sldChg>
      <pc:sldChg chg="modSp mod">
        <pc:chgData name="ICHSAN ALI" userId="b216b9ff-47e7-44df-87b2-6e17dbbf18eb" providerId="ADAL" clId="{F1723589-000D-4458-9826-FF5346B3163E}" dt="2021-06-01T12:09:28.194" v="114" actId="20577"/>
        <pc:sldMkLst>
          <pc:docMk/>
          <pc:sldMk cId="0" sldId="275"/>
        </pc:sldMkLst>
        <pc:spChg chg="mod">
          <ac:chgData name="ICHSAN ALI" userId="b216b9ff-47e7-44df-87b2-6e17dbbf18eb" providerId="ADAL" clId="{F1723589-000D-4458-9826-FF5346B3163E}" dt="2021-06-01T12:09:28.194" v="114" actId="20577"/>
          <ac:spMkLst>
            <pc:docMk/>
            <pc:sldMk cId="0" sldId="275"/>
            <ac:spMk id="354" creationId="{00000000-0000-0000-0000-000000000000}"/>
          </ac:spMkLst>
        </pc:spChg>
      </pc:sldChg>
      <pc:sldChg chg="modSp mod">
        <pc:chgData name="ICHSAN ALI" userId="b216b9ff-47e7-44df-87b2-6e17dbbf18eb" providerId="ADAL" clId="{F1723589-000D-4458-9826-FF5346B3163E}" dt="2021-06-03T04:23:54.587" v="156" actId="20577"/>
        <pc:sldMkLst>
          <pc:docMk/>
          <pc:sldMk cId="0" sldId="297"/>
        </pc:sldMkLst>
        <pc:spChg chg="mod">
          <ac:chgData name="ICHSAN ALI" userId="b216b9ff-47e7-44df-87b2-6e17dbbf18eb" providerId="ADAL" clId="{F1723589-000D-4458-9826-FF5346B3163E}" dt="2021-06-03T04:23:54.587" v="156" actId="20577"/>
          <ac:spMkLst>
            <pc:docMk/>
            <pc:sldMk cId="0" sldId="297"/>
            <ac:spMk id="934" creationId="{00000000-0000-0000-0000-000000000000}"/>
          </ac:spMkLst>
        </pc:spChg>
      </pc:sldChg>
      <pc:sldChg chg="modSp mod ord">
        <pc:chgData name="ICHSAN ALI" userId="b216b9ff-47e7-44df-87b2-6e17dbbf18eb" providerId="ADAL" clId="{F1723589-000D-4458-9826-FF5346B3163E}" dt="2021-06-03T04:23:51.338" v="155" actId="20577"/>
        <pc:sldMkLst>
          <pc:docMk/>
          <pc:sldMk cId="0" sldId="299"/>
        </pc:sldMkLst>
        <pc:spChg chg="mod">
          <ac:chgData name="ICHSAN ALI" userId="b216b9ff-47e7-44df-87b2-6e17dbbf18eb" providerId="ADAL" clId="{F1723589-000D-4458-9826-FF5346B3163E}" dt="2021-06-03T04:23:51.338" v="155" actId="20577"/>
          <ac:spMkLst>
            <pc:docMk/>
            <pc:sldMk cId="0" sldId="299"/>
            <ac:spMk id="945" creationId="{00000000-0000-0000-0000-000000000000}"/>
          </ac:spMkLst>
        </pc:spChg>
      </pc:sldChg>
      <pc:sldChg chg="modSp mod">
        <pc:chgData name="ICHSAN ALI" userId="b216b9ff-47e7-44df-87b2-6e17dbbf18eb" providerId="ADAL" clId="{F1723589-000D-4458-9826-FF5346B3163E}" dt="2021-06-01T12:00:46.402" v="29" actId="14100"/>
        <pc:sldMkLst>
          <pc:docMk/>
          <pc:sldMk cId="0" sldId="304"/>
        </pc:sldMkLst>
        <pc:spChg chg="mod">
          <ac:chgData name="ICHSAN ALI" userId="b216b9ff-47e7-44df-87b2-6e17dbbf18eb" providerId="ADAL" clId="{F1723589-000D-4458-9826-FF5346B3163E}" dt="2021-06-01T12:00:46.402" v="29" actId="14100"/>
          <ac:spMkLst>
            <pc:docMk/>
            <pc:sldMk cId="0" sldId="304"/>
            <ac:spMk id="531" creationId="{00000000-0000-0000-0000-000000000000}"/>
          </ac:spMkLst>
        </pc:spChg>
        <pc:spChg chg="mod">
          <ac:chgData name="ICHSAN ALI" userId="b216b9ff-47e7-44df-87b2-6e17dbbf18eb" providerId="ADAL" clId="{F1723589-000D-4458-9826-FF5346B3163E}" dt="2021-06-01T12:00:42.989" v="28" actId="1076"/>
          <ac:spMkLst>
            <pc:docMk/>
            <pc:sldMk cId="0" sldId="304"/>
            <ac:spMk id="534" creationId="{00000000-0000-0000-0000-000000000000}"/>
          </ac:spMkLst>
        </pc:spChg>
      </pc:sldChg>
      <pc:sldChg chg="modSp mod">
        <pc:chgData name="ICHSAN ALI" userId="b216b9ff-47e7-44df-87b2-6e17dbbf18eb" providerId="ADAL" clId="{F1723589-000D-4458-9826-FF5346B3163E}" dt="2021-06-03T04:19:13.946" v="120" actId="21"/>
        <pc:sldMkLst>
          <pc:docMk/>
          <pc:sldMk cId="0" sldId="305"/>
        </pc:sldMkLst>
        <pc:graphicFrameChg chg="mod modGraphic">
          <ac:chgData name="ICHSAN ALI" userId="b216b9ff-47e7-44df-87b2-6e17dbbf18eb" providerId="ADAL" clId="{F1723589-000D-4458-9826-FF5346B3163E}" dt="2021-06-03T04:19:13.946" v="120" actId="21"/>
          <ac:graphicFrameMkLst>
            <pc:docMk/>
            <pc:sldMk cId="0" sldId="305"/>
            <ac:graphicFrameMk id="540" creationId="{00000000-0000-0000-0000-000000000000}"/>
          </ac:graphicFrameMkLst>
        </pc:graphicFrameChg>
      </pc:sldChg>
      <pc:sldChg chg="modSp mod">
        <pc:chgData name="ICHSAN ALI" userId="b216b9ff-47e7-44df-87b2-6e17dbbf18eb" providerId="ADAL" clId="{F1723589-000D-4458-9826-FF5346B3163E}" dt="2021-06-03T04:20:29.324" v="131"/>
        <pc:sldMkLst>
          <pc:docMk/>
          <pc:sldMk cId="0" sldId="306"/>
        </pc:sldMkLst>
        <pc:spChg chg="mod">
          <ac:chgData name="ICHSAN ALI" userId="b216b9ff-47e7-44df-87b2-6e17dbbf18eb" providerId="ADAL" clId="{F1723589-000D-4458-9826-FF5346B3163E}" dt="2021-06-03T04:20:29.324" v="131"/>
          <ac:spMkLst>
            <pc:docMk/>
            <pc:sldMk cId="0" sldId="306"/>
            <ac:spMk id="553" creationId="{00000000-0000-0000-0000-000000000000}"/>
          </ac:spMkLst>
        </pc:spChg>
      </pc:sldChg>
      <pc:sldChg chg="modSp mod ord">
        <pc:chgData name="ICHSAN ALI" userId="b216b9ff-47e7-44df-87b2-6e17dbbf18eb" providerId="ADAL" clId="{F1723589-000D-4458-9826-FF5346B3163E}" dt="2021-06-03T04:23:48.199" v="154" actId="20577"/>
        <pc:sldMkLst>
          <pc:docMk/>
          <pc:sldMk cId="1846144224" sldId="307"/>
        </pc:sldMkLst>
        <pc:spChg chg="mod">
          <ac:chgData name="ICHSAN ALI" userId="b216b9ff-47e7-44df-87b2-6e17dbbf18eb" providerId="ADAL" clId="{F1723589-000D-4458-9826-FF5346B3163E}" dt="2021-06-03T04:23:48.199" v="154" actId="20577"/>
          <ac:spMkLst>
            <pc:docMk/>
            <pc:sldMk cId="1846144224" sldId="307"/>
            <ac:spMk id="934" creationId="{00000000-0000-0000-0000-000000000000}"/>
          </ac:spMkLst>
        </pc:spChg>
      </pc:sldChg>
      <pc:sldChg chg="modSp mod">
        <pc:chgData name="ICHSAN ALI" userId="b216b9ff-47e7-44df-87b2-6e17dbbf18eb" providerId="ADAL" clId="{F1723589-000D-4458-9826-FF5346B3163E}" dt="2021-06-03T04:23:31.917" v="151" actId="20577"/>
        <pc:sldMkLst>
          <pc:docMk/>
          <pc:sldMk cId="4213694611" sldId="308"/>
        </pc:sldMkLst>
        <pc:spChg chg="mod">
          <ac:chgData name="ICHSAN ALI" userId="b216b9ff-47e7-44df-87b2-6e17dbbf18eb" providerId="ADAL" clId="{F1723589-000D-4458-9826-FF5346B3163E}" dt="2021-06-03T04:23:31.917" v="151" actId="20577"/>
          <ac:spMkLst>
            <pc:docMk/>
            <pc:sldMk cId="4213694611" sldId="308"/>
            <ac:spMk id="583" creationId="{00000000-0000-0000-0000-000000000000}"/>
          </ac:spMkLst>
        </pc:spChg>
        <pc:spChg chg="mod">
          <ac:chgData name="ICHSAN ALI" userId="b216b9ff-47e7-44df-87b2-6e17dbbf18eb" providerId="ADAL" clId="{F1723589-000D-4458-9826-FF5346B3163E}" dt="2021-06-03T04:22:06.674" v="138" actId="14100"/>
          <ac:spMkLst>
            <pc:docMk/>
            <pc:sldMk cId="4213694611" sldId="308"/>
            <ac:spMk id="585" creationId="{00000000-0000-0000-0000-000000000000}"/>
          </ac:spMkLst>
        </pc:spChg>
        <pc:spChg chg="mod">
          <ac:chgData name="ICHSAN ALI" userId="b216b9ff-47e7-44df-87b2-6e17dbbf18eb" providerId="ADAL" clId="{F1723589-000D-4458-9826-FF5346B3163E}" dt="2021-06-03T04:23:28.942" v="150" actId="20577"/>
          <ac:spMkLst>
            <pc:docMk/>
            <pc:sldMk cId="4213694611" sldId="308"/>
            <ac:spMk id="586" creationId="{00000000-0000-0000-0000-000000000000}"/>
          </ac:spMkLst>
        </pc:spChg>
        <pc:spChg chg="mod">
          <ac:chgData name="ICHSAN ALI" userId="b216b9ff-47e7-44df-87b2-6e17dbbf18eb" providerId="ADAL" clId="{F1723589-000D-4458-9826-FF5346B3163E}" dt="2021-06-03T04:23:08.333" v="146" actId="14100"/>
          <ac:spMkLst>
            <pc:docMk/>
            <pc:sldMk cId="4213694611" sldId="308"/>
            <ac:spMk id="595" creationId="{00000000-0000-0000-0000-000000000000}"/>
          </ac:spMkLst>
        </pc:spChg>
        <pc:spChg chg="mod">
          <ac:chgData name="ICHSAN ALI" userId="b216b9ff-47e7-44df-87b2-6e17dbbf18eb" providerId="ADAL" clId="{F1723589-000D-4458-9826-FF5346B3163E}" dt="2021-06-03T04:23:26.422" v="149" actId="20577"/>
          <ac:spMkLst>
            <pc:docMk/>
            <pc:sldMk cId="4213694611" sldId="308"/>
            <ac:spMk id="598" creationId="{00000000-0000-0000-0000-000000000000}"/>
          </ac:spMkLst>
        </pc:spChg>
      </pc:sldChg>
      <pc:sldChg chg="modSp mod">
        <pc:chgData name="ICHSAN ALI" userId="b216b9ff-47e7-44df-87b2-6e17dbbf18eb" providerId="ADAL" clId="{F1723589-000D-4458-9826-FF5346B3163E}" dt="2021-06-03T04:27:42.520" v="169" actId="6549"/>
        <pc:sldMkLst>
          <pc:docMk/>
          <pc:sldMk cId="0" sldId="310"/>
        </pc:sldMkLst>
        <pc:spChg chg="mod">
          <ac:chgData name="ICHSAN ALI" userId="b216b9ff-47e7-44df-87b2-6e17dbbf18eb" providerId="ADAL" clId="{F1723589-000D-4458-9826-FF5346B3163E}" dt="2021-06-03T04:27:42.520" v="169" actId="6549"/>
          <ac:spMkLst>
            <pc:docMk/>
            <pc:sldMk cId="0" sldId="310"/>
            <ac:spMk id="826" creationId="{00000000-0000-0000-0000-000000000000}"/>
          </ac:spMkLst>
        </pc:spChg>
      </pc:sldChg>
      <pc:sldChg chg="modSp mod">
        <pc:chgData name="ICHSAN ALI" userId="b216b9ff-47e7-44df-87b2-6e17dbbf18eb" providerId="ADAL" clId="{F1723589-000D-4458-9826-FF5346B3163E}" dt="2021-06-03T04:23:57.599" v="157" actId="20577"/>
        <pc:sldMkLst>
          <pc:docMk/>
          <pc:sldMk cId="1565890591" sldId="311"/>
        </pc:sldMkLst>
        <pc:spChg chg="mod">
          <ac:chgData name="ICHSAN ALI" userId="b216b9ff-47e7-44df-87b2-6e17dbbf18eb" providerId="ADAL" clId="{F1723589-000D-4458-9826-FF5346B3163E}" dt="2021-06-03T04:23:57.599" v="157" actId="20577"/>
          <ac:spMkLst>
            <pc:docMk/>
            <pc:sldMk cId="1565890591" sldId="311"/>
            <ac:spMk id="934" creationId="{00000000-0000-0000-0000-000000000000}"/>
          </ac:spMkLst>
        </pc:spChg>
      </pc:sldChg>
      <pc:sldChg chg="modSp new mod">
        <pc:chgData name="ICHSAN ALI" userId="b216b9ff-47e7-44df-87b2-6e17dbbf18eb" providerId="ADAL" clId="{F1723589-000D-4458-9826-FF5346B3163E}" dt="2021-06-01T12:01:38.833" v="50" actId="20577"/>
        <pc:sldMkLst>
          <pc:docMk/>
          <pc:sldMk cId="779453828" sldId="312"/>
        </pc:sldMkLst>
        <pc:spChg chg="mod">
          <ac:chgData name="ICHSAN ALI" userId="b216b9ff-47e7-44df-87b2-6e17dbbf18eb" providerId="ADAL" clId="{F1723589-000D-4458-9826-FF5346B3163E}" dt="2021-06-01T12:01:32.354" v="41" actId="20577"/>
          <ac:spMkLst>
            <pc:docMk/>
            <pc:sldMk cId="779453828" sldId="312"/>
            <ac:spMk id="2" creationId="{0E55BE5D-B910-474A-B93F-C3BECA3286CF}"/>
          </ac:spMkLst>
        </pc:spChg>
        <pc:spChg chg="mod">
          <ac:chgData name="ICHSAN ALI" userId="b216b9ff-47e7-44df-87b2-6e17dbbf18eb" providerId="ADAL" clId="{F1723589-000D-4458-9826-FF5346B3163E}" dt="2021-06-01T12:01:38.833" v="50" actId="20577"/>
          <ac:spMkLst>
            <pc:docMk/>
            <pc:sldMk cId="779453828" sldId="312"/>
            <ac:spMk id="3" creationId="{8C346089-95A1-41EF-9416-95804FE5DA51}"/>
          </ac:spMkLst>
        </pc:spChg>
      </pc:sldChg>
      <pc:sldChg chg="add del">
        <pc:chgData name="ICHSAN ALI" userId="b216b9ff-47e7-44df-87b2-6e17dbbf18eb" providerId="ADAL" clId="{F1723589-000D-4458-9826-FF5346B3163E}" dt="2021-06-03T04:23:14.650" v="147" actId="47"/>
        <pc:sldMkLst>
          <pc:docMk/>
          <pc:sldMk cId="3779484657" sldId="313"/>
        </pc:sldMkLst>
      </pc:sldChg>
      <pc:sldMasterChg chg="del delSldLayout">
        <pc:chgData name="ICHSAN ALI" userId="b216b9ff-47e7-44df-87b2-6e17dbbf18eb" providerId="ADAL" clId="{F1723589-000D-4458-9826-FF5346B3163E}" dt="2021-06-01T12:01:42.360" v="51" actId="47"/>
        <pc:sldMasterMkLst>
          <pc:docMk/>
          <pc:sldMasterMk cId="0" sldId="2147483659"/>
        </pc:sldMasterMkLst>
        <pc:sldLayoutChg chg="del">
          <pc:chgData name="ICHSAN ALI" userId="b216b9ff-47e7-44df-87b2-6e17dbbf18eb" providerId="ADAL" clId="{F1723589-000D-4458-9826-FF5346B3163E}" dt="2021-06-01T12:01:42.360" v="51" actId="47"/>
          <pc:sldLayoutMkLst>
            <pc:docMk/>
            <pc:sldMasterMk cId="0" sldId="2147483659"/>
            <pc:sldLayoutMk cId="0" sldId="2147483660"/>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1"/>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2"/>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3"/>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4"/>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5"/>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6"/>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7"/>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8"/>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69"/>
          </pc:sldLayoutMkLst>
        </pc:sldLayoutChg>
        <pc:sldLayoutChg chg="del">
          <pc:chgData name="ICHSAN ALI" userId="b216b9ff-47e7-44df-87b2-6e17dbbf18eb" providerId="ADAL" clId="{F1723589-000D-4458-9826-FF5346B3163E}" dt="2021-06-01T12:01:42.360" v="51" actId="47"/>
          <pc:sldLayoutMkLst>
            <pc:docMk/>
            <pc:sldMasterMk cId="0" sldId="2147483659"/>
            <pc:sldLayoutMk cId="0" sldId="214748367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1c4ed338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g91c4ed33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9496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8f6a5c97bd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g8f6a5c97bd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90176d8612_2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9" name="Google Shape;819;g90176d8612_2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g90176d8612_2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6" name="Google Shape;3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1" name="Google Shape;35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1756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3" name="Google Shape;94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38844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8" name="Google Shape;94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4" name="Google Shape;95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6"/>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rive.google.com/drive/folders/11fhbr4pqcpy1dEnZoBSPrueRKz3wlU8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rive.google.com/file/d/1lxXcKwCrlIj71PM8MTRqqjtKZgogTMPj/view?usp=sharin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drive.google.com/file/d/15TeQIhF0yH8sthAy9z3OGuQwE5idrrJT/view?usp=sharin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drive.google.com/file/d/1kLaJVptQEpNwE-CJBAfS4-PTtyTrw7t4/view?usp=sharin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file/d/1rRPAIKvqfaCJBs7PYwK7NJSeAvnFJJuQ/view?usp=shari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drive.google.com/file/d/1b3fNsPt9w6cLr2Ls_txk1mctGB3Jhbl_/view?usp=sharin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file/d/1SWJxRJLuvtsFRr69ZhhHmUoB_2ICMKkz/view?usp=sharin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
          <p:cNvSpPr txBox="1">
            <a:spLocks noGrp="1"/>
          </p:cNvSpPr>
          <p:nvPr>
            <p:ph type="title"/>
          </p:nvPr>
        </p:nvSpPr>
        <p:spPr>
          <a:xfrm>
            <a:off x="-1" y="551430"/>
            <a:ext cx="11040533"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solidFill>
                  <a:schemeClr val="dk1"/>
                </a:solidFill>
              </a:rPr>
              <a:t>TUGAS INDIVIDU SESI 6C  TELAAH BUTIR </a:t>
            </a:r>
            <a:endParaRPr b="1">
              <a:solidFill>
                <a:schemeClr val="dk1"/>
              </a:solidFill>
            </a:endParaRPr>
          </a:p>
        </p:txBody>
      </p:sp>
      <p:sp>
        <p:nvSpPr>
          <p:cNvPr id="531" name="Google Shape;531;p3"/>
          <p:cNvSpPr/>
          <p:nvPr/>
        </p:nvSpPr>
        <p:spPr>
          <a:xfrm>
            <a:off x="1101214" y="2255438"/>
            <a:ext cx="9939318" cy="3722575"/>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2" name="Google Shape;532;p3"/>
          <p:cNvSpPr/>
          <p:nvPr/>
        </p:nvSpPr>
        <p:spPr>
          <a:xfrm>
            <a:off x="176981" y="2002605"/>
            <a:ext cx="993057" cy="3162061"/>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3" name="Google Shape;533;p3"/>
          <p:cNvSpPr/>
          <p:nvPr/>
        </p:nvSpPr>
        <p:spPr>
          <a:xfrm>
            <a:off x="855406" y="2179586"/>
            <a:ext cx="861551" cy="280142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4" name="Google Shape;534;p3"/>
          <p:cNvSpPr txBox="1">
            <a:spLocks noGrp="1"/>
          </p:cNvSpPr>
          <p:nvPr>
            <p:ph type="body" idx="1"/>
          </p:nvPr>
        </p:nvSpPr>
        <p:spPr>
          <a:xfrm>
            <a:off x="1098621" y="2343009"/>
            <a:ext cx="9939318" cy="3484438"/>
          </a:xfrm>
          <a:prstGeom prst="rect">
            <a:avLst/>
          </a:prstGeom>
          <a:noFill/>
          <a:ln>
            <a:noFill/>
          </a:ln>
        </p:spPr>
        <p:txBody>
          <a:bodyPr spcFirstLastPara="1" wrap="square" lIns="91425" tIns="45700" rIns="91425" bIns="45700" anchor="t" anchorCtr="0">
            <a:noAutofit/>
          </a:bodyPr>
          <a:lstStyle/>
          <a:p>
            <a:pPr marL="1073150" lvl="0" indent="-958850" algn="l" rtl="0">
              <a:lnSpc>
                <a:spcPct val="90000"/>
              </a:lnSpc>
              <a:spcBef>
                <a:spcPts val="1000"/>
              </a:spcBef>
              <a:spcAft>
                <a:spcPts val="0"/>
              </a:spcAft>
              <a:buSzPts val="1800"/>
              <a:buFont typeface="Noto Sans Symbols"/>
              <a:buChar char="❑"/>
            </a:pPr>
            <a:r>
              <a:rPr lang="en-US" sz="3600"/>
              <a:t>Setiap peserta wajib membaca semua IASP 2020</a:t>
            </a:r>
          </a:p>
          <a:p>
            <a:pPr marL="1073150" lvl="0" indent="-958850" algn="l" rtl="0">
              <a:lnSpc>
                <a:spcPct val="90000"/>
              </a:lnSpc>
              <a:spcBef>
                <a:spcPts val="1000"/>
              </a:spcBef>
              <a:spcAft>
                <a:spcPts val="0"/>
              </a:spcAft>
              <a:buSzPts val="1800"/>
              <a:buFont typeface="Noto Sans Symbols"/>
              <a:buChar char="❑"/>
            </a:pPr>
            <a:r>
              <a:rPr lang="en-US" sz="3600"/>
              <a:t>Menonton video  mutu guru pada tautan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https://drive.google.com/drive/folders/11fhbr4pqcpy1dEnZoBSPrueRKz3wlU8t?usp=sharing</a:t>
            </a:r>
            <a:endParaRPr lang="en-US" sz="1800"/>
          </a:p>
          <a:p>
            <a:pPr marL="1073150" lvl="0" indent="-958850" algn="l" rtl="0">
              <a:lnSpc>
                <a:spcPct val="90000"/>
              </a:lnSpc>
              <a:spcBef>
                <a:spcPts val="1000"/>
              </a:spcBef>
              <a:spcAft>
                <a:spcPts val="0"/>
              </a:spcAft>
              <a:buSzPts val="1800"/>
              <a:buFont typeface="Noto Sans Symbols"/>
              <a:buChar char="❑"/>
            </a:pPr>
            <a:r>
              <a:rPr lang="en-US" sz="3200"/>
              <a:t>Mengisi google form tentang butir yang sulit pada komponen ini</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
          <p:cNvSpPr txBox="1">
            <a:spLocks noGrp="1"/>
          </p:cNvSpPr>
          <p:nvPr>
            <p:ph type="title"/>
          </p:nvPr>
        </p:nvSpPr>
        <p:spPr>
          <a:xfrm>
            <a:off x="661219" y="71437"/>
            <a:ext cx="10515600" cy="8228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lt1"/>
                </a:solidFill>
              </a:rPr>
              <a:t>Rubrik Sesi 	6C Mutu Guru</a:t>
            </a:r>
            <a:endParaRPr b="1">
              <a:solidFill>
                <a:schemeClr val="lt1"/>
              </a:solidFill>
            </a:endParaRPr>
          </a:p>
        </p:txBody>
      </p:sp>
      <p:graphicFrame>
        <p:nvGraphicFramePr>
          <p:cNvPr id="540" name="Google Shape;540;p9"/>
          <p:cNvGraphicFramePr/>
          <p:nvPr>
            <p:extLst>
              <p:ext uri="{D42A27DB-BD31-4B8C-83A1-F6EECF244321}">
                <p14:modId xmlns:p14="http://schemas.microsoft.com/office/powerpoint/2010/main" val="4272031935"/>
              </p:ext>
            </p:extLst>
          </p:nvPr>
        </p:nvGraphicFramePr>
        <p:xfrm>
          <a:off x="417875" y="894275"/>
          <a:ext cx="11356250" cy="4122317"/>
        </p:xfrm>
        <a:graphic>
          <a:graphicData uri="http://schemas.openxmlformats.org/drawingml/2006/table">
            <a:tbl>
              <a:tblPr>
                <a:noFill/>
              </a:tblPr>
              <a:tblGrid>
                <a:gridCol w="792360">
                  <a:extLst>
                    <a:ext uri="{9D8B030D-6E8A-4147-A177-3AD203B41FA5}">
                      <a16:colId xmlns:a16="http://schemas.microsoft.com/office/drawing/2014/main" val="20000"/>
                    </a:ext>
                  </a:extLst>
                </a:gridCol>
                <a:gridCol w="2437540">
                  <a:extLst>
                    <a:ext uri="{9D8B030D-6E8A-4147-A177-3AD203B41FA5}">
                      <a16:colId xmlns:a16="http://schemas.microsoft.com/office/drawing/2014/main" val="20001"/>
                    </a:ext>
                  </a:extLst>
                </a:gridCol>
                <a:gridCol w="6652672">
                  <a:extLst>
                    <a:ext uri="{9D8B030D-6E8A-4147-A177-3AD203B41FA5}">
                      <a16:colId xmlns:a16="http://schemas.microsoft.com/office/drawing/2014/main" val="20002"/>
                    </a:ext>
                  </a:extLst>
                </a:gridCol>
                <a:gridCol w="1473678">
                  <a:extLst>
                    <a:ext uri="{9D8B030D-6E8A-4147-A177-3AD203B41FA5}">
                      <a16:colId xmlns:a16="http://schemas.microsoft.com/office/drawing/2014/main" val="20003"/>
                    </a:ext>
                  </a:extLst>
                </a:gridCol>
              </a:tblGrid>
              <a:tr h="1273007">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No</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u="none" strike="noStrike" cap="none">
                          <a:solidFill>
                            <a:schemeClr val="dk1"/>
                          </a:solidFill>
                          <a:latin typeface="Arial"/>
                          <a:ea typeface="Arial"/>
                          <a:cs typeface="Arial"/>
                          <a:sym typeface="Arial"/>
                        </a:rPr>
                        <a:t>Indikator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Keterangan</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Skor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extLst>
                  <a:ext uri="{0D108BD9-81ED-4DB2-BD59-A6C34878D82A}">
                    <a16:rowId xmlns:a16="http://schemas.microsoft.com/office/drawing/2014/main" val="10000"/>
                  </a:ext>
                </a:extLst>
              </a:tr>
              <a:tr h="1107848">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1</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Kesimpulan</a:t>
                      </a:r>
                      <a:endParaRPr/>
                    </a:p>
                  </a:txBody>
                  <a:tcPr marL="7625" marR="7625" marT="7625" marB="0" anchor="ctr"/>
                </a:tc>
                <a:tc>
                  <a:txBody>
                    <a:bodyPr/>
                    <a:lstStyle/>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mencerminkan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tidak copy paste dari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Merupakan kalimat yang efektif sesuai kaidah yang berlaku (SPOK)</a:t>
                      </a: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60 </a:t>
                      </a:r>
                      <a:endParaRPr/>
                    </a:p>
                  </a:txBody>
                  <a:tcPr marL="7625" marR="7625" marT="7625" marB="0" anchor="ctr"/>
                </a:tc>
                <a:extLst>
                  <a:ext uri="{0D108BD9-81ED-4DB2-BD59-A6C34878D82A}">
                    <a16:rowId xmlns:a16="http://schemas.microsoft.com/office/drawing/2014/main" val="10002"/>
                  </a:ext>
                </a:extLst>
              </a:tr>
              <a:tr h="1107848">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2</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Jawaban level benar </a:t>
                      </a:r>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Merupakan hasil triangulasi tabel kerja pada butir tersebut</a:t>
                      </a:r>
                      <a:endParaRP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40</a:t>
                      </a:r>
                      <a:endParaRPr/>
                    </a:p>
                  </a:txBody>
                  <a:tcPr marL="7625" marR="7625" marT="7625" marB="0" anchor="ctr"/>
                </a:tc>
                <a:extLst>
                  <a:ext uri="{0D108BD9-81ED-4DB2-BD59-A6C34878D82A}">
                    <a16:rowId xmlns:a16="http://schemas.microsoft.com/office/drawing/2014/main" val="3402304857"/>
                  </a:ext>
                </a:extLst>
              </a:tr>
              <a:tr h="633614">
                <a:tc gridSpan="2">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Total</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tc hMerge="1">
                  <a:txBody>
                    <a:bodyPr/>
                    <a:lstStyle/>
                    <a:p>
                      <a:endParaRPr lang="id-ID"/>
                    </a:p>
                  </a:txBody>
                  <a:tcPr/>
                </a:tc>
                <a:tc>
                  <a:txBody>
                    <a:bodyPr/>
                    <a:lstStyle/>
                    <a:p>
                      <a:pPr marL="0" marR="0" lvl="0" indent="0" algn="ctr" rtl="0">
                        <a:lnSpc>
                          <a:spcPct val="100000"/>
                        </a:lnSpc>
                        <a:spcBef>
                          <a:spcPts val="0"/>
                        </a:spcBef>
                        <a:spcAft>
                          <a:spcPts val="0"/>
                        </a:spcAft>
                        <a:buNone/>
                      </a:pPr>
                      <a:endParaRPr sz="2000" b="1" i="0" u="none" strike="noStrike" cap="none">
                        <a:solidFill>
                          <a:srgbClr val="000000"/>
                        </a:solidFill>
                        <a:latin typeface="Arial"/>
                        <a:ea typeface="Arial"/>
                        <a:cs typeface="Arial"/>
                        <a:sym typeface="Arial"/>
                      </a:endParaRPr>
                    </a:p>
                  </a:txBody>
                  <a:tcPr marL="7625" marR="7625" marT="7625" marB="0" anchor="b">
                    <a:solidFill>
                      <a:srgbClr val="F7CAAC"/>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100</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
        <p:cNvGrpSpPr/>
        <p:nvPr/>
      </p:nvGrpSpPr>
      <p:grpSpPr>
        <a:xfrm>
          <a:off x="0" y="0"/>
          <a:ext cx="0" cy="0"/>
          <a:chOff x="0" y="0"/>
          <a:chExt cx="0" cy="0"/>
        </a:xfrm>
      </p:grpSpPr>
      <p:sp>
        <p:nvSpPr>
          <p:cNvPr id="175" name="Google Shape;175;p1"/>
          <p:cNvSpPr txBox="1">
            <a:spLocks noGrp="1"/>
          </p:cNvSpPr>
          <p:nvPr>
            <p:ph type="ctrTitle"/>
          </p:nvPr>
        </p:nvSpPr>
        <p:spPr>
          <a:xfrm>
            <a:off x="0" y="2099641"/>
            <a:ext cx="12192000" cy="1671508"/>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50000"/>
              </a:lnSpc>
              <a:spcBef>
                <a:spcPts val="0"/>
              </a:spcBef>
              <a:spcAft>
                <a:spcPts val="0"/>
              </a:spcAft>
              <a:buClr>
                <a:schemeClr val="dk1"/>
              </a:buClr>
              <a:buSzPct val="123460"/>
              <a:buFont typeface="Bodoni"/>
              <a:buNone/>
            </a:pPr>
            <a:r>
              <a:rPr lang="en-US" sz="3563" b="1">
                <a:latin typeface="Bodoni"/>
                <a:ea typeface="Bodoni"/>
                <a:cs typeface="Bodoni"/>
                <a:sym typeface="Bodoni"/>
              </a:rPr>
              <a:t>SESI 6C (2 JP)</a:t>
            </a:r>
            <a:br>
              <a:rPr lang="en-US" sz="3563" b="1">
                <a:latin typeface="Bodoni"/>
                <a:ea typeface="Bodoni"/>
                <a:cs typeface="Bodoni"/>
                <a:sym typeface="Bodoni"/>
              </a:rPr>
            </a:br>
            <a:r>
              <a:rPr lang="en-US" sz="3563" b="1">
                <a:latin typeface="Bodoni"/>
                <a:ea typeface="Bodoni"/>
                <a:cs typeface="Bodoni"/>
                <a:sym typeface="Bodoni"/>
              </a:rPr>
              <a:t>KOMPONEN MUTU GURU</a:t>
            </a:r>
            <a:endParaRPr sz="5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2"/>
          <p:cNvSpPr txBox="1">
            <a:spLocks noGrp="1"/>
          </p:cNvSpPr>
          <p:nvPr>
            <p:ph type="title"/>
          </p:nvPr>
        </p:nvSpPr>
        <p:spPr>
          <a:xfrm>
            <a:off x="712076" y="105104"/>
            <a:ext cx="10515600" cy="7882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a:latin typeface="Arial Black"/>
                <a:ea typeface="Arial Black"/>
                <a:cs typeface="Arial Black"/>
                <a:sym typeface="Arial Black"/>
              </a:rPr>
              <a:t>TUJUAN</a:t>
            </a:r>
            <a:endParaRPr/>
          </a:p>
        </p:txBody>
      </p:sp>
      <p:sp>
        <p:nvSpPr>
          <p:cNvPr id="553" name="Google Shape;553;p2"/>
          <p:cNvSpPr txBox="1">
            <a:spLocks noGrp="1"/>
          </p:cNvSpPr>
          <p:nvPr>
            <p:ph type="body" idx="1"/>
          </p:nvPr>
        </p:nvSpPr>
        <p:spPr>
          <a:xfrm>
            <a:off x="806669" y="1729831"/>
            <a:ext cx="9872871" cy="2559782"/>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a:t>Memiliki persamaan persepsi tentang substansi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Memahami petunjuk teknis pengisian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Menyusun kesimpulan; dan</a:t>
            </a:r>
          </a:p>
          <a:p>
            <a:pPr marL="514350" lvl="0" indent="-514350" algn="l" rtl="0">
              <a:lnSpc>
                <a:spcPct val="90000"/>
              </a:lnSpc>
              <a:spcBef>
                <a:spcPts val="1000"/>
              </a:spcBef>
              <a:spcAft>
                <a:spcPts val="0"/>
              </a:spcAft>
              <a:buClr>
                <a:schemeClr val="dk1"/>
              </a:buClr>
              <a:buSzPts val="2800"/>
              <a:buFont typeface="Calibri"/>
              <a:buAutoNum type="arabicPeriod"/>
            </a:pPr>
            <a:r>
              <a:rPr lang="en-US"/>
              <a:t>Memberi penilaian level kinerja pada setiap butir.</a:t>
            </a:r>
            <a:endParaRPr/>
          </a:p>
        </p:txBody>
      </p:sp>
      <p:sp>
        <p:nvSpPr>
          <p:cNvPr id="554" name="Google Shape;554;p2"/>
          <p:cNvSpPr txBox="1"/>
          <p:nvPr/>
        </p:nvSpPr>
        <p:spPr>
          <a:xfrm>
            <a:off x="9153236" y="5322771"/>
            <a:ext cx="2493331" cy="902538"/>
          </a:xfrm>
          <a:prstGeom prst="rect">
            <a:avLst/>
          </a:prstGeom>
          <a:solidFill>
            <a:srgbClr val="0070C0"/>
          </a:solid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chemeClr val="lt1"/>
              </a:buClr>
              <a:buSzPts val="2960"/>
              <a:buFont typeface="Arial Black"/>
              <a:buNone/>
            </a:pPr>
            <a:r>
              <a:rPr lang="en-US" sz="2960" b="0" i="0" u="none" strike="noStrike" cap="none">
                <a:solidFill>
                  <a:schemeClr val="lt1"/>
                </a:solidFill>
                <a:latin typeface="Arial Black"/>
                <a:ea typeface="Arial Black"/>
                <a:cs typeface="Arial Black"/>
                <a:sym typeface="Arial Black"/>
              </a:rPr>
              <a:t>Akreditasi Bermutu</a:t>
            </a:r>
            <a:endParaRPr sz="296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grpSp>
        <p:nvGrpSpPr>
          <p:cNvPr id="560" name="Google Shape;560;g91c4ed3382_0_0"/>
          <p:cNvGrpSpPr/>
          <p:nvPr/>
        </p:nvGrpSpPr>
        <p:grpSpPr>
          <a:xfrm>
            <a:off x="2005299" y="961452"/>
            <a:ext cx="8484299" cy="5048236"/>
            <a:chOff x="2781843" y="1942401"/>
            <a:chExt cx="7345044" cy="4381996"/>
          </a:xfrm>
        </p:grpSpPr>
        <p:sp>
          <p:nvSpPr>
            <p:cNvPr id="561" name="Google Shape;561;g91c4ed3382_0_0"/>
            <p:cNvSpPr/>
            <p:nvPr/>
          </p:nvSpPr>
          <p:spPr>
            <a:xfrm>
              <a:off x="3507342" y="5922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91c4ed3382_0_0"/>
            <p:cNvSpPr/>
            <p:nvPr/>
          </p:nvSpPr>
          <p:spPr>
            <a:xfrm>
              <a:off x="3332774" y="599296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91c4ed3382_0_0"/>
            <p:cNvSpPr/>
            <p:nvPr/>
          </p:nvSpPr>
          <p:spPr>
            <a:xfrm>
              <a:off x="3154353" y="605160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91c4ed3382_0_0"/>
            <p:cNvSpPr/>
            <p:nvPr/>
          </p:nvSpPr>
          <p:spPr>
            <a:xfrm>
              <a:off x="2973177" y="6097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91c4ed3382_0_0"/>
            <p:cNvSpPr/>
            <p:nvPr/>
          </p:nvSpPr>
          <p:spPr>
            <a:xfrm>
              <a:off x="4460027" y="523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91c4ed3382_0_0"/>
            <p:cNvSpPr/>
            <p:nvPr/>
          </p:nvSpPr>
          <p:spPr>
            <a:xfrm>
              <a:off x="4321805" y="537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91c4ed3382_0_0"/>
            <p:cNvSpPr/>
            <p:nvPr/>
          </p:nvSpPr>
          <p:spPr>
            <a:xfrm>
              <a:off x="5032188" y="43838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91c4ed3382_0_0"/>
            <p:cNvSpPr/>
            <p:nvPr/>
          </p:nvSpPr>
          <p:spPr>
            <a:xfrm>
              <a:off x="5339470" y="334666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91c4ed3382_0_0"/>
            <p:cNvSpPr/>
            <p:nvPr/>
          </p:nvSpPr>
          <p:spPr>
            <a:xfrm>
              <a:off x="5185829"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91c4ed3382_0_0"/>
            <p:cNvSpPr/>
            <p:nvPr/>
          </p:nvSpPr>
          <p:spPr>
            <a:xfrm>
              <a:off x="5300372"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91c4ed3382_0_0"/>
            <p:cNvSpPr/>
            <p:nvPr/>
          </p:nvSpPr>
          <p:spPr>
            <a:xfrm>
              <a:off x="5414914" y="1942401"/>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91c4ed3382_0_0"/>
            <p:cNvSpPr/>
            <p:nvPr/>
          </p:nvSpPr>
          <p:spPr>
            <a:xfrm>
              <a:off x="5530007"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g91c4ed3382_0_0"/>
            <p:cNvSpPr/>
            <p:nvPr/>
          </p:nvSpPr>
          <p:spPr>
            <a:xfrm>
              <a:off x="5644550"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g91c4ed3382_0_0"/>
            <p:cNvSpPr/>
            <p:nvPr/>
          </p:nvSpPr>
          <p:spPr>
            <a:xfrm>
              <a:off x="5414914" y="21296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g91c4ed3382_0_0"/>
            <p:cNvSpPr/>
            <p:nvPr/>
          </p:nvSpPr>
          <p:spPr>
            <a:xfrm>
              <a:off x="5414914" y="231699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g91c4ed3382_0_0"/>
            <p:cNvSpPr/>
            <p:nvPr/>
          </p:nvSpPr>
          <p:spPr>
            <a:xfrm>
              <a:off x="3149556" y="5954165"/>
              <a:ext cx="2975315" cy="3438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91c4ed3382_0_0"/>
            <p:cNvSpPr txBox="1"/>
            <p:nvPr/>
          </p:nvSpPr>
          <p:spPr>
            <a:xfrm>
              <a:off x="3218554" y="5954166"/>
              <a:ext cx="2372373" cy="338648"/>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Pembukaan (5 menit)</a:t>
              </a:r>
              <a:endParaRPr sz="1800" b="0" i="0" u="none" strike="noStrike" cap="none">
                <a:solidFill>
                  <a:schemeClr val="lt1"/>
                </a:solidFill>
                <a:latin typeface="Calibri"/>
                <a:ea typeface="Calibri"/>
                <a:cs typeface="Calibri"/>
                <a:sym typeface="Calibri"/>
              </a:endParaRPr>
            </a:p>
          </p:txBody>
        </p:sp>
        <p:sp>
          <p:nvSpPr>
            <p:cNvPr id="578" name="Google Shape;578;g91c4ed3382_0_0"/>
            <p:cNvSpPr/>
            <p:nvPr/>
          </p:nvSpPr>
          <p:spPr>
            <a:xfrm>
              <a:off x="2781843" y="5870066"/>
              <a:ext cx="516432"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g91c4ed3382_0_0"/>
            <p:cNvSpPr/>
            <p:nvPr/>
          </p:nvSpPr>
          <p:spPr>
            <a:xfrm>
              <a:off x="3754930" y="5445377"/>
              <a:ext cx="4141645"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g91c4ed3382_0_0"/>
            <p:cNvSpPr txBox="1"/>
            <p:nvPr/>
          </p:nvSpPr>
          <p:spPr>
            <a:xfrm>
              <a:off x="3754930" y="5428184"/>
              <a:ext cx="3854700" cy="3420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Pembahasan Butir yang Sulit (10  menit)</a:t>
              </a:r>
              <a:endParaRPr sz="1800" b="0" i="0" u="none" strike="noStrike" cap="none">
                <a:solidFill>
                  <a:schemeClr val="lt1"/>
                </a:solidFill>
                <a:latin typeface="Calibri"/>
                <a:ea typeface="Calibri"/>
                <a:cs typeface="Calibri"/>
                <a:sym typeface="Calibri"/>
              </a:endParaRPr>
            </a:p>
          </p:txBody>
        </p:sp>
        <p:sp>
          <p:nvSpPr>
            <p:cNvPr id="581" name="Google Shape;581;g91c4ed3382_0_0"/>
            <p:cNvSpPr/>
            <p:nvPr/>
          </p:nvSpPr>
          <p:spPr>
            <a:xfrm>
              <a:off x="3411374" y="5374915"/>
              <a:ext cx="516433"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g91c4ed3382_0_0"/>
            <p:cNvSpPr/>
            <p:nvPr/>
          </p:nvSpPr>
          <p:spPr>
            <a:xfrm>
              <a:off x="4625291" y="4810660"/>
              <a:ext cx="4411088" cy="444294"/>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91c4ed3382_0_0"/>
            <p:cNvSpPr txBox="1"/>
            <p:nvPr/>
          </p:nvSpPr>
          <p:spPr>
            <a:xfrm>
              <a:off x="4784047" y="4860911"/>
              <a:ext cx="4017427" cy="356431"/>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Kerja Individu 1 Menyusun Kesimpulan</a:t>
              </a:r>
            </a:p>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(20 menit)</a:t>
              </a:r>
            </a:p>
          </p:txBody>
        </p:sp>
        <p:sp>
          <p:nvSpPr>
            <p:cNvPr id="584" name="Google Shape;584;g91c4ed3382_0_0"/>
            <p:cNvSpPr/>
            <p:nvPr/>
          </p:nvSpPr>
          <p:spPr>
            <a:xfrm>
              <a:off x="4321805" y="4805631"/>
              <a:ext cx="483509" cy="442028"/>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g91c4ed3382_0_0"/>
            <p:cNvSpPr/>
            <p:nvPr/>
          </p:nvSpPr>
          <p:spPr>
            <a:xfrm>
              <a:off x="5302653" y="3596127"/>
              <a:ext cx="4824234" cy="418272"/>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g91c4ed3382_0_0"/>
            <p:cNvSpPr txBox="1"/>
            <p:nvPr/>
          </p:nvSpPr>
          <p:spPr>
            <a:xfrm>
              <a:off x="5385356" y="3667171"/>
              <a:ext cx="4485643" cy="331642"/>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Kerja Individu 2 Memberi Penilaian Level Capaian Kinerja (15 menit)</a:t>
              </a:r>
              <a:endParaRPr lang="en-US" sz="1400" b="0" i="0" u="none" strike="noStrike" cap="none">
                <a:solidFill>
                  <a:srgbClr val="000000"/>
                </a:solidFill>
                <a:latin typeface="Arial"/>
                <a:ea typeface="Arial"/>
                <a:cs typeface="Arial"/>
                <a:sym typeface="Arial"/>
              </a:endParaRPr>
            </a:p>
          </p:txBody>
        </p:sp>
        <p:sp>
          <p:nvSpPr>
            <p:cNvPr id="587" name="Google Shape;587;g91c4ed3382_0_0"/>
            <p:cNvSpPr/>
            <p:nvPr/>
          </p:nvSpPr>
          <p:spPr>
            <a:xfrm>
              <a:off x="5091872" y="3620260"/>
              <a:ext cx="500935" cy="427522"/>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g91c4ed3382_0_0"/>
            <p:cNvSpPr/>
            <p:nvPr/>
          </p:nvSpPr>
          <p:spPr>
            <a:xfrm>
              <a:off x="5559373" y="2474758"/>
              <a:ext cx="3242100"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g91c4ed3382_0_0"/>
            <p:cNvSpPr txBox="1"/>
            <p:nvPr/>
          </p:nvSpPr>
          <p:spPr>
            <a:xfrm>
              <a:off x="5559373" y="2478991"/>
              <a:ext cx="2953243" cy="352059"/>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Refleksi (5 menit)</a:t>
              </a:r>
              <a:endParaRPr sz="1800" b="0" i="0" u="none" strike="noStrike" cap="none">
                <a:solidFill>
                  <a:schemeClr val="lt1"/>
                </a:solidFill>
                <a:latin typeface="Calibri"/>
                <a:ea typeface="Calibri"/>
                <a:cs typeface="Calibri"/>
                <a:sym typeface="Calibri"/>
              </a:endParaRPr>
            </a:p>
          </p:txBody>
        </p:sp>
        <p:sp>
          <p:nvSpPr>
            <p:cNvPr id="590" name="Google Shape;590;g91c4ed3382_0_0"/>
            <p:cNvSpPr/>
            <p:nvPr/>
          </p:nvSpPr>
          <p:spPr>
            <a:xfrm>
              <a:off x="5223499" y="2448271"/>
              <a:ext cx="483607" cy="435903"/>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91c4ed3382_0_0"/>
            <p:cNvSpPr/>
            <p:nvPr/>
          </p:nvSpPr>
          <p:spPr>
            <a:xfrm>
              <a:off x="5145691" y="4248780"/>
              <a:ext cx="4411088"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91c4ed3382_0_0"/>
            <p:cNvSpPr txBox="1"/>
            <p:nvPr/>
          </p:nvSpPr>
          <p:spPr>
            <a:xfrm>
              <a:off x="5194766" y="4220358"/>
              <a:ext cx="4291883" cy="3564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a:solidFill>
                    <a:schemeClr val="lt1"/>
                  </a:solidFill>
                  <a:latin typeface="Calibri"/>
                  <a:ea typeface="Calibri"/>
                  <a:cs typeface="Calibri"/>
                  <a:sym typeface="Calibri"/>
                </a:rPr>
                <a:t>Memeriksa </a:t>
              </a:r>
              <a:r>
                <a:rPr lang="fi-FI" sz="1800" b="0" i="0" u="none" strike="noStrike" cap="none">
                  <a:solidFill>
                    <a:schemeClr val="lt1"/>
                  </a:solidFill>
                  <a:latin typeface="Calibri"/>
                  <a:ea typeface="Calibri"/>
                  <a:cs typeface="Calibri"/>
                  <a:sym typeface="Calibri"/>
                </a:rPr>
                <a:t>Pembuatan kesimpulan (</a:t>
              </a:r>
              <a:r>
                <a:rPr lang="fi-FI" sz="1800">
                  <a:solidFill>
                    <a:schemeClr val="lt1"/>
                  </a:solidFill>
                  <a:latin typeface="Calibri"/>
                  <a:ea typeface="Calibri"/>
                  <a:cs typeface="Calibri"/>
                  <a:sym typeface="Calibri"/>
                </a:rPr>
                <a:t>20</a:t>
              </a:r>
              <a:r>
                <a:rPr lang="fi-FI" sz="1800" b="0" i="0" u="none" strike="noStrike" cap="none">
                  <a:solidFill>
                    <a:schemeClr val="lt1"/>
                  </a:solidFill>
                  <a:latin typeface="Calibri"/>
                  <a:ea typeface="Calibri"/>
                  <a:cs typeface="Calibri"/>
                  <a:sym typeface="Calibri"/>
                </a:rPr>
                <a:t> menit)</a:t>
              </a:r>
            </a:p>
          </p:txBody>
        </p:sp>
        <p:sp>
          <p:nvSpPr>
            <p:cNvPr id="596" name="Google Shape;596;g91c4ed3382_0_0"/>
            <p:cNvSpPr/>
            <p:nvPr/>
          </p:nvSpPr>
          <p:spPr>
            <a:xfrm>
              <a:off x="4796917" y="4206599"/>
              <a:ext cx="516434" cy="433199"/>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91c4ed3382_0_0"/>
            <p:cNvSpPr/>
            <p:nvPr/>
          </p:nvSpPr>
          <p:spPr>
            <a:xfrm>
              <a:off x="5530017" y="3036564"/>
              <a:ext cx="4411200" cy="3624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91c4ed3382_0_0"/>
            <p:cNvSpPr txBox="1"/>
            <p:nvPr/>
          </p:nvSpPr>
          <p:spPr>
            <a:xfrm>
              <a:off x="5569299" y="3025800"/>
              <a:ext cx="4301700" cy="3522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a:solidFill>
                    <a:schemeClr val="lt1"/>
                  </a:solidFill>
                  <a:latin typeface="Calibri"/>
                  <a:ea typeface="Calibri"/>
                  <a:cs typeface="Calibri"/>
                  <a:sym typeface="Calibri"/>
                </a:rPr>
                <a:t>Memeriksa Kerja Individu  2 </a:t>
              </a:r>
              <a:r>
                <a:rPr lang="en-US" sz="1800" b="0" i="0" u="none" strike="noStrike" cap="none">
                  <a:solidFill>
                    <a:schemeClr val="lt1"/>
                  </a:solidFill>
                  <a:latin typeface="Calibri"/>
                  <a:ea typeface="Calibri"/>
                  <a:cs typeface="Calibri"/>
                  <a:sym typeface="Calibri"/>
                </a:rPr>
                <a:t>  (15 menit)</a:t>
              </a:r>
              <a:endParaRPr lang="en-US" sz="1400" b="0" i="0" u="none" strike="noStrike" cap="none">
                <a:solidFill>
                  <a:srgbClr val="000000"/>
                </a:solidFill>
                <a:latin typeface="Arial"/>
                <a:ea typeface="Arial"/>
                <a:cs typeface="Arial"/>
                <a:sym typeface="Arial"/>
              </a:endParaRPr>
            </a:p>
          </p:txBody>
        </p:sp>
        <p:sp>
          <p:nvSpPr>
            <p:cNvPr id="599" name="Google Shape;599;g91c4ed3382_0_0"/>
            <p:cNvSpPr/>
            <p:nvPr/>
          </p:nvSpPr>
          <p:spPr>
            <a:xfrm>
              <a:off x="5223500" y="3013443"/>
              <a:ext cx="483607" cy="406445"/>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00" name="Google Shape;600;g91c4ed3382_0_0"/>
          <p:cNvSpPr txBox="1"/>
          <p:nvPr/>
        </p:nvSpPr>
        <p:spPr>
          <a:xfrm>
            <a:off x="125858" y="1371720"/>
            <a:ext cx="4803600" cy="2201100"/>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chemeClr val="dk1"/>
              </a:buClr>
              <a:buSzPts val="3959"/>
              <a:buFont typeface="Arial Black"/>
              <a:buNone/>
            </a:pPr>
            <a:r>
              <a:rPr lang="en-US" sz="3959" b="0" i="0" u="none" strike="noStrike" cap="none">
                <a:solidFill>
                  <a:schemeClr val="dk1"/>
                </a:solidFill>
                <a:latin typeface="Arial Black"/>
                <a:ea typeface="Arial Black"/>
                <a:cs typeface="Arial Black"/>
                <a:sym typeface="Arial Black"/>
              </a:rPr>
              <a:t>ALUR </a:t>
            </a:r>
            <a:br>
              <a:rPr lang="en-US" sz="3959" b="0" i="0" u="none" strike="noStrike" cap="none">
                <a:solidFill>
                  <a:schemeClr val="dk1"/>
                </a:solidFill>
                <a:latin typeface="Arial Black"/>
                <a:ea typeface="Arial Black"/>
                <a:cs typeface="Arial Black"/>
                <a:sym typeface="Arial Black"/>
              </a:rPr>
            </a:br>
            <a:r>
              <a:rPr lang="en-US" sz="3959" b="0" i="0" u="none" strike="noStrike" cap="none">
                <a:solidFill>
                  <a:schemeClr val="dk1"/>
                </a:solidFill>
                <a:latin typeface="Arial Black"/>
                <a:ea typeface="Arial Black"/>
                <a:cs typeface="Arial Black"/>
                <a:sym typeface="Arial Black"/>
              </a:rPr>
              <a:t>PELATIHAN </a:t>
            </a:r>
            <a:br>
              <a:rPr lang="en-US" sz="3959" b="0" i="0" u="none" strike="noStrike" cap="none">
                <a:solidFill>
                  <a:schemeClr val="dk1"/>
                </a:solidFill>
                <a:latin typeface="Arial Black"/>
                <a:ea typeface="Arial Black"/>
                <a:cs typeface="Arial Black"/>
                <a:sym typeface="Arial Black"/>
              </a:rPr>
            </a:br>
            <a:r>
              <a:rPr lang="en-US" sz="3959" b="0" i="0" u="none" strike="noStrike" cap="none">
                <a:solidFill>
                  <a:schemeClr val="dk1"/>
                </a:solidFill>
                <a:latin typeface="Arial Black"/>
                <a:ea typeface="Arial Black"/>
                <a:cs typeface="Arial Black"/>
                <a:sym typeface="Arial Black"/>
              </a:rPr>
              <a:t>KOMPONEN</a:t>
            </a:r>
            <a:endParaRPr sz="1400" b="0" i="0" u="none" strike="noStrike" cap="none">
              <a:solidFill>
                <a:schemeClr val="dk1"/>
              </a:solidFill>
              <a:latin typeface="Arial"/>
              <a:ea typeface="Arial"/>
              <a:cs typeface="Arial"/>
              <a:sym typeface="Arial"/>
            </a:endParaRPr>
          </a:p>
          <a:p>
            <a:pPr marL="0" marR="0" lvl="0" indent="0" algn="l" rtl="0">
              <a:lnSpc>
                <a:spcPct val="80000"/>
              </a:lnSpc>
              <a:spcBef>
                <a:spcPts val="0"/>
              </a:spcBef>
              <a:spcAft>
                <a:spcPts val="0"/>
              </a:spcAft>
              <a:buClr>
                <a:schemeClr val="dk1"/>
              </a:buClr>
              <a:buSzPts val="3959"/>
              <a:buFont typeface="Arial Black"/>
              <a:buNone/>
            </a:pPr>
            <a:r>
              <a:rPr lang="en-US" sz="3959" b="0" i="0" u="none" strike="noStrike" cap="none">
                <a:solidFill>
                  <a:schemeClr val="dk1"/>
                </a:solidFill>
                <a:latin typeface="Arial Black"/>
                <a:ea typeface="Arial Black"/>
                <a:cs typeface="Arial Black"/>
                <a:sym typeface="Arial Black"/>
              </a:rPr>
              <a:t>MUTU GURU</a:t>
            </a:r>
            <a:endParaRPr sz="3959" b="0" i="0" u="none" strike="noStrike" cap="none">
              <a:solidFill>
                <a:schemeClr val="dk1"/>
              </a:solidFill>
              <a:latin typeface="Arial Black"/>
              <a:ea typeface="Arial Black"/>
              <a:cs typeface="Arial Black"/>
              <a:sym typeface="Arial Black"/>
            </a:endParaRPr>
          </a:p>
          <a:p>
            <a:pPr marL="0" marR="0" lvl="0" indent="0" algn="l" rtl="0">
              <a:lnSpc>
                <a:spcPct val="80000"/>
              </a:lnSpc>
              <a:spcBef>
                <a:spcPts val="0"/>
              </a:spcBef>
              <a:spcAft>
                <a:spcPts val="0"/>
              </a:spcAft>
              <a:buClr>
                <a:schemeClr val="dk1"/>
              </a:buClr>
              <a:buSzPts val="3959"/>
              <a:buFont typeface="Arial Black"/>
              <a:buNone/>
            </a:pPr>
            <a:endParaRPr sz="3959" b="0" i="0" u="none" strike="noStrike" cap="none">
              <a:solidFill>
                <a:schemeClr val="dk1"/>
              </a:solidFill>
              <a:latin typeface="Arial Black"/>
              <a:ea typeface="Arial Black"/>
              <a:cs typeface="Arial Black"/>
              <a:sym typeface="Arial Black"/>
            </a:endParaRPr>
          </a:p>
        </p:txBody>
      </p:sp>
      <p:sp>
        <p:nvSpPr>
          <p:cNvPr id="601" name="Google Shape;601;g91c4ed3382_0_0"/>
          <p:cNvSpPr txBox="1"/>
          <p:nvPr/>
        </p:nvSpPr>
        <p:spPr>
          <a:xfrm>
            <a:off x="9124827" y="5621977"/>
            <a:ext cx="2729545" cy="693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2720"/>
              <a:buFont typeface="Arial Black"/>
              <a:buNone/>
            </a:pPr>
            <a:r>
              <a:rPr lang="en-US" sz="2720" b="0" i="0" u="none" strike="noStrike" cap="none">
                <a:solidFill>
                  <a:schemeClr val="lt1"/>
                </a:solidFill>
                <a:latin typeface="Arial Black"/>
                <a:ea typeface="Arial Black"/>
                <a:cs typeface="Arial Black"/>
                <a:sym typeface="Arial Black"/>
              </a:rPr>
              <a:t>2 JP = </a:t>
            </a:r>
            <a:r>
              <a:rPr lang="en-US" sz="2720">
                <a:solidFill>
                  <a:schemeClr val="lt1"/>
                </a:solidFill>
                <a:latin typeface="Arial Black"/>
                <a:ea typeface="Arial Black"/>
                <a:cs typeface="Arial Black"/>
                <a:sym typeface="Arial Black"/>
              </a:rPr>
              <a:t>90 </a:t>
            </a:r>
            <a:r>
              <a:rPr lang="en-US" sz="2720" b="0" i="0" u="none" strike="noStrike" cap="none">
                <a:solidFill>
                  <a:schemeClr val="lt1"/>
                </a:solidFill>
                <a:latin typeface="Arial Black"/>
                <a:ea typeface="Arial Black"/>
                <a:cs typeface="Arial Black"/>
                <a:sym typeface="Arial Black"/>
              </a:rPr>
              <a:t>m</a:t>
            </a:r>
            <a:endParaRPr sz="2720" b="0" i="0" u="none" strike="noStrike" cap="none">
              <a:solidFill>
                <a:schemeClr val="lt1"/>
              </a:solidFill>
              <a:latin typeface="Arial Black"/>
              <a:ea typeface="Arial Black"/>
              <a:cs typeface="Arial Black"/>
              <a:sym typeface="Arial Black"/>
            </a:endParaRPr>
          </a:p>
        </p:txBody>
      </p:sp>
    </p:spTree>
    <p:extLst>
      <p:ext uri="{BB962C8B-B14F-4D97-AF65-F5344CB8AC3E}">
        <p14:creationId xmlns:p14="http://schemas.microsoft.com/office/powerpoint/2010/main" val="4213694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5BE5D-B910-474A-B93F-C3BECA3286CF}"/>
              </a:ext>
            </a:extLst>
          </p:cNvPr>
          <p:cNvSpPr>
            <a:spLocks noGrp="1"/>
          </p:cNvSpPr>
          <p:nvPr>
            <p:ph type="ctrTitle"/>
          </p:nvPr>
        </p:nvSpPr>
        <p:spPr/>
        <p:txBody>
          <a:bodyPr/>
          <a:lstStyle/>
          <a:p>
            <a:r>
              <a:rPr lang="en-US"/>
              <a:t>Pembukaan</a:t>
            </a:r>
            <a:endParaRPr lang="id-ID"/>
          </a:p>
        </p:txBody>
      </p:sp>
      <p:sp>
        <p:nvSpPr>
          <p:cNvPr id="3" name="Subtitle 2">
            <a:extLst>
              <a:ext uri="{FF2B5EF4-FFF2-40B4-BE49-F238E27FC236}">
                <a16:creationId xmlns:a16="http://schemas.microsoft.com/office/drawing/2014/main" id="{8C346089-95A1-41EF-9416-95804FE5DA51}"/>
              </a:ext>
            </a:extLst>
          </p:cNvPr>
          <p:cNvSpPr>
            <a:spLocks noGrp="1"/>
          </p:cNvSpPr>
          <p:nvPr>
            <p:ph type="subTitle" idx="1"/>
          </p:nvPr>
        </p:nvSpPr>
        <p:spPr/>
        <p:txBody>
          <a:bodyPr/>
          <a:lstStyle/>
          <a:p>
            <a:r>
              <a:rPr lang="en-US"/>
              <a:t>(5 Menit)</a:t>
            </a:r>
            <a:endParaRPr lang="id-ID"/>
          </a:p>
        </p:txBody>
      </p:sp>
    </p:spTree>
    <p:extLst>
      <p:ext uri="{BB962C8B-B14F-4D97-AF65-F5344CB8AC3E}">
        <p14:creationId xmlns:p14="http://schemas.microsoft.com/office/powerpoint/2010/main" val="779453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
          <p:cNvSpPr txBox="1">
            <a:spLocks noGrp="1"/>
          </p:cNvSpPr>
          <p:nvPr>
            <p:ph type="title"/>
          </p:nvPr>
        </p:nvSpPr>
        <p:spPr>
          <a:xfrm>
            <a:off x="1497330" y="221508"/>
            <a:ext cx="9255320" cy="4248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Black"/>
              <a:buNone/>
            </a:pPr>
            <a:r>
              <a:rPr lang="en-US" sz="3600">
                <a:solidFill>
                  <a:schemeClr val="lt1"/>
                </a:solidFill>
                <a:latin typeface="Arial Black"/>
                <a:ea typeface="Arial Black"/>
                <a:cs typeface="Arial Black"/>
                <a:sym typeface="Arial Black"/>
              </a:rPr>
              <a:t>Butir Mutu Guru</a:t>
            </a:r>
            <a:endParaRPr/>
          </a:p>
        </p:txBody>
      </p:sp>
      <p:graphicFrame>
        <p:nvGraphicFramePr>
          <p:cNvPr id="241" name="Google Shape;241;p4"/>
          <p:cNvGraphicFramePr/>
          <p:nvPr>
            <p:extLst>
              <p:ext uri="{D42A27DB-BD31-4B8C-83A1-F6EECF244321}">
                <p14:modId xmlns:p14="http://schemas.microsoft.com/office/powerpoint/2010/main" val="2959203800"/>
              </p:ext>
            </p:extLst>
          </p:nvPr>
        </p:nvGraphicFramePr>
        <p:xfrm>
          <a:off x="1024362" y="1005842"/>
          <a:ext cx="9896200" cy="3191675"/>
        </p:xfrm>
        <a:graphic>
          <a:graphicData uri="http://schemas.openxmlformats.org/drawingml/2006/table">
            <a:tbl>
              <a:tblPr firstRow="1" bandRow="1">
                <a:noFill/>
                <a:tableStyleId>{D11403FD-5A7E-42B6-A313-F06E241F3D46}</a:tableStyleId>
              </a:tblPr>
              <a:tblGrid>
                <a:gridCol w="1320500">
                  <a:extLst>
                    <a:ext uri="{9D8B030D-6E8A-4147-A177-3AD203B41FA5}">
                      <a16:colId xmlns:a16="http://schemas.microsoft.com/office/drawing/2014/main" val="20000"/>
                    </a:ext>
                  </a:extLst>
                </a:gridCol>
                <a:gridCol w="8575700">
                  <a:extLst>
                    <a:ext uri="{9D8B030D-6E8A-4147-A177-3AD203B41FA5}">
                      <a16:colId xmlns:a16="http://schemas.microsoft.com/office/drawing/2014/main" val="20001"/>
                    </a:ext>
                  </a:extLst>
                </a:gridCol>
              </a:tblGrid>
              <a:tr h="822975">
                <a:tc>
                  <a:txBody>
                    <a:bodyPr/>
                    <a:lstStyle/>
                    <a:p>
                      <a:pPr marL="0" marR="0" lvl="0" indent="0" algn="ctr" rtl="0">
                        <a:lnSpc>
                          <a:spcPct val="100000"/>
                        </a:lnSpc>
                        <a:spcBef>
                          <a:spcPts val="0"/>
                        </a:spcBef>
                        <a:spcAft>
                          <a:spcPts val="0"/>
                        </a:spcAft>
                        <a:buClr>
                          <a:srgbClr val="000000"/>
                        </a:buClr>
                        <a:buSzPts val="2400"/>
                        <a:buFont typeface="Arial"/>
                        <a:buNone/>
                      </a:pPr>
                      <a:r>
                        <a:rPr lang="en-US" sz="2400" b="1" u="none" strike="noStrike" cap="none"/>
                        <a:t>No. Butir</a:t>
                      </a:r>
                      <a:endParaRPr sz="2400" b="1"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2400"/>
                        <a:buFont typeface="Calibri"/>
                        <a:buNone/>
                      </a:pPr>
                      <a:r>
                        <a:rPr lang="en-US" sz="2400" b="1" u="none" strike="noStrike" cap="none"/>
                        <a:t>Sub Komponen /Indikator </a:t>
                      </a:r>
                      <a:endParaRPr sz="1400" u="none" strike="noStrike" cap="none"/>
                    </a:p>
                    <a:p>
                      <a:pPr marL="0" marR="0" lvl="0" indent="0" algn="ctr" rtl="0">
                        <a:lnSpc>
                          <a:spcPct val="100000"/>
                        </a:lnSpc>
                        <a:spcBef>
                          <a:spcPts val="0"/>
                        </a:spcBef>
                        <a:spcAft>
                          <a:spcPts val="0"/>
                        </a:spcAft>
                        <a:buClr>
                          <a:srgbClr val="000000"/>
                        </a:buClr>
                        <a:buSzPts val="2400"/>
                        <a:buFont typeface="Arial"/>
                        <a:buNone/>
                      </a:pPr>
                      <a:endParaRPr sz="2400" b="1" u="none" strike="noStrike" cap="none"/>
                    </a:p>
                  </a:txBody>
                  <a:tcPr marL="91450" marR="91450" marT="45725" marB="45725"/>
                </a:tc>
                <a:extLst>
                  <a:ext uri="{0D108BD9-81ED-4DB2-BD59-A6C34878D82A}">
                    <a16:rowId xmlns:a16="http://schemas.microsoft.com/office/drawing/2014/main" val="10000"/>
                  </a:ext>
                </a:extLst>
              </a:tr>
              <a:tr h="5547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dk1"/>
                          </a:solidFill>
                          <a:latin typeface="Arial"/>
                          <a:ea typeface="Arial"/>
                          <a:cs typeface="Arial"/>
                          <a:sym typeface="Arial"/>
                        </a:rPr>
                        <a:t>19. </a:t>
                      </a:r>
                      <a:endParaRPr sz="1800" b="1"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chemeClr val="dk1"/>
                          </a:solidFill>
                          <a:latin typeface="Arial Black"/>
                          <a:ea typeface="Arial Black"/>
                          <a:cs typeface="Arial Black"/>
                          <a:sym typeface="Arial Black"/>
                        </a:rPr>
                        <a:t>Kompetensi Guru:</a:t>
                      </a:r>
                      <a:endParaRPr sz="1400" u="none" strike="noStrike" cap="none"/>
                    </a:p>
                    <a:p>
                      <a:pPr marL="457200" marR="0" lvl="1" indent="0" algn="l" rtl="0">
                        <a:lnSpc>
                          <a:spcPct val="100000"/>
                        </a:lnSpc>
                        <a:spcBef>
                          <a:spcPts val="0"/>
                        </a:spcBef>
                        <a:spcAft>
                          <a:spcPts val="0"/>
                        </a:spcAft>
                        <a:buClr>
                          <a:schemeClr val="dk1"/>
                        </a:buClr>
                        <a:buSzPts val="1400"/>
                        <a:buFont typeface="Calibri"/>
                        <a:buNone/>
                      </a:pPr>
                      <a:r>
                        <a:rPr lang="en-US" sz="1400" b="0" u="none" strike="noStrike" cap="none">
                          <a:latin typeface="Arial"/>
                          <a:ea typeface="Arial"/>
                          <a:cs typeface="Arial"/>
                          <a:sym typeface="Arial"/>
                        </a:rPr>
                        <a:t>Menyusun Rencana Pelaksanaan Pembelajaran (RPP)</a:t>
                      </a:r>
                      <a:endParaRPr sz="1400" u="none" strike="noStrike" cap="none"/>
                    </a:p>
                  </a:txBody>
                  <a:tcPr marL="91450" marR="91450" marT="45725" marB="45725"/>
                </a:tc>
                <a:extLst>
                  <a:ext uri="{0D108BD9-81ED-4DB2-BD59-A6C34878D82A}">
                    <a16:rowId xmlns:a16="http://schemas.microsoft.com/office/drawing/2014/main" val="10001"/>
                  </a:ext>
                </a:extLst>
              </a:tr>
              <a:tr h="590300">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20.</a:t>
                      </a:r>
                      <a:endParaRPr sz="1800" b="1"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solidFill>
                            <a:schemeClr val="dk1"/>
                          </a:solidFill>
                          <a:latin typeface="Arial Black"/>
                          <a:ea typeface="Arial Black"/>
                          <a:cs typeface="Arial Black"/>
                          <a:sym typeface="Arial Black"/>
                        </a:rPr>
                        <a:t>Pengembangan Profesi Guru:</a:t>
                      </a:r>
                      <a:endParaRPr sz="1400" u="none" strike="noStrike" cap="none"/>
                    </a:p>
                    <a:p>
                      <a:pPr marL="457200" marR="0" lvl="1" indent="0" algn="l" rtl="0">
                        <a:lnSpc>
                          <a:spcPct val="100000"/>
                        </a:lnSpc>
                        <a:spcBef>
                          <a:spcPts val="0"/>
                        </a:spcBef>
                        <a:spcAft>
                          <a:spcPts val="0"/>
                        </a:spcAft>
                        <a:buClr>
                          <a:schemeClr val="dk1"/>
                        </a:buClr>
                        <a:buSzPts val="1400"/>
                        <a:buFont typeface="Calibri"/>
                        <a:buNone/>
                      </a:pPr>
                      <a:r>
                        <a:rPr lang="en-US" sz="1400" b="0" u="none" strike="noStrike" cap="none">
                          <a:solidFill>
                            <a:schemeClr val="dk1"/>
                          </a:solidFill>
                          <a:latin typeface="Arial"/>
                          <a:ea typeface="Arial"/>
                          <a:cs typeface="Arial"/>
                          <a:sym typeface="Arial"/>
                        </a:rPr>
                        <a:t>Melakukan evaluasi diri, refleksi dan perbaikan kinerja.</a:t>
                      </a:r>
                      <a:endParaRPr sz="1400" b="0" u="none" strike="noStrike" cap="none">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663600">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21.</a:t>
                      </a:r>
                      <a:endParaRPr sz="1800" b="1"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u="none" strike="noStrike" cap="none">
                          <a:solidFill>
                            <a:schemeClr val="dk1"/>
                          </a:solidFill>
                          <a:latin typeface="Arial Black"/>
                          <a:ea typeface="Arial Black"/>
                          <a:cs typeface="Arial Black"/>
                          <a:sym typeface="Arial Black"/>
                        </a:rPr>
                        <a:t>Pengembangan Profesi Guru:</a:t>
                      </a:r>
                      <a:endParaRPr sz="1400" b="1" u="none" strike="noStrike" cap="none">
                        <a:solidFill>
                          <a:schemeClr val="dk1"/>
                        </a:solidFill>
                        <a:latin typeface="Arial Black"/>
                        <a:ea typeface="Arial Black"/>
                        <a:cs typeface="Arial Black"/>
                        <a:sym typeface="Arial Black"/>
                      </a:endParaRPr>
                    </a:p>
                    <a:p>
                      <a:pPr marL="457200" marR="0" lvl="1" indent="0" algn="l" rtl="0">
                        <a:lnSpc>
                          <a:spcPct val="100000"/>
                        </a:lnSpc>
                        <a:spcBef>
                          <a:spcPts val="0"/>
                        </a:spcBef>
                        <a:spcAft>
                          <a:spcPts val="0"/>
                        </a:spcAft>
                        <a:buClr>
                          <a:srgbClr val="000000"/>
                        </a:buClr>
                        <a:buSzPts val="1400"/>
                        <a:buFont typeface="Arial"/>
                        <a:buNone/>
                      </a:pPr>
                      <a:r>
                        <a:rPr lang="en-US" sz="1400" b="0" u="none" strike="noStrike" cap="none">
                          <a:solidFill>
                            <a:schemeClr val="dk1"/>
                          </a:solidFill>
                          <a:latin typeface="Arial"/>
                          <a:ea typeface="Arial"/>
                          <a:cs typeface="Arial"/>
                          <a:sym typeface="Arial"/>
                        </a:rPr>
                        <a:t>Melakukan pengembangan profesi berkelanjutan.</a:t>
                      </a:r>
                      <a:endParaRPr sz="1400" b="0" u="none" strike="noStrike" cap="none">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5600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22.</a:t>
                      </a:r>
                      <a:endParaRPr sz="1800" b="1"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Arial Black"/>
                          <a:ea typeface="Arial Black"/>
                          <a:cs typeface="Arial Black"/>
                          <a:sym typeface="Arial Black"/>
                        </a:rPr>
                        <a:t>Inovasi dan Kreativitas Guru:</a:t>
                      </a:r>
                      <a:endParaRPr sz="1400" b="1" u="none" strike="noStrike" cap="none">
                        <a:solidFill>
                          <a:schemeClr val="dk1"/>
                        </a:solidFill>
                        <a:latin typeface="Arial Black"/>
                        <a:ea typeface="Arial Black"/>
                        <a:cs typeface="Arial Black"/>
                        <a:sym typeface="Arial Black"/>
                      </a:endParaRPr>
                    </a:p>
                    <a:p>
                      <a:pPr marL="457200" marR="0" lvl="1" indent="0" algn="l" rtl="0">
                        <a:lnSpc>
                          <a:spcPct val="100000"/>
                        </a:lnSpc>
                        <a:spcBef>
                          <a:spcPts val="0"/>
                        </a:spcBef>
                        <a:spcAft>
                          <a:spcPts val="0"/>
                        </a:spcAft>
                        <a:buClr>
                          <a:srgbClr val="000000"/>
                        </a:buClr>
                        <a:buSzPts val="1400"/>
                        <a:buFont typeface="Arial"/>
                        <a:buNone/>
                      </a:pPr>
                      <a:r>
                        <a:rPr lang="en-US" sz="1400" b="0" u="none" strike="noStrike" cap="none">
                          <a:solidFill>
                            <a:schemeClr val="dk1"/>
                          </a:solidFill>
                          <a:latin typeface="Arial"/>
                          <a:ea typeface="Arial"/>
                          <a:cs typeface="Arial"/>
                          <a:sym typeface="Arial"/>
                        </a:rPr>
                        <a:t>Mengembangkan kegiatan pembelajaran yang inovatif dan kreatif</a:t>
                      </a:r>
                      <a:endParaRPr sz="1400" b="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bl>
          </a:graphicData>
        </a:graphic>
      </p:graphicFrame>
      <p:graphicFrame>
        <p:nvGraphicFramePr>
          <p:cNvPr id="242" name="Google Shape;242;p4"/>
          <p:cNvGraphicFramePr/>
          <p:nvPr/>
        </p:nvGraphicFramePr>
        <p:xfrm>
          <a:off x="1024362" y="4412050"/>
          <a:ext cx="9896200" cy="1570109"/>
        </p:xfrm>
        <a:graphic>
          <a:graphicData uri="http://schemas.openxmlformats.org/drawingml/2006/table">
            <a:tbl>
              <a:tblPr firstRow="1" bandRow="1">
                <a:noFill/>
                <a:tableStyleId>{D11403FD-5A7E-42B6-A313-F06E241F3D46}</a:tableStyleId>
              </a:tblPr>
              <a:tblGrid>
                <a:gridCol w="1320500">
                  <a:extLst>
                    <a:ext uri="{9D8B030D-6E8A-4147-A177-3AD203B41FA5}">
                      <a16:colId xmlns:a16="http://schemas.microsoft.com/office/drawing/2014/main" val="20000"/>
                    </a:ext>
                  </a:extLst>
                </a:gridCol>
                <a:gridCol w="8575700">
                  <a:extLst>
                    <a:ext uri="{9D8B030D-6E8A-4147-A177-3AD203B41FA5}">
                      <a16:colId xmlns:a16="http://schemas.microsoft.com/office/drawing/2014/main" val="20001"/>
                    </a:ext>
                  </a:extLst>
                </a:gridCol>
              </a:tblGrid>
              <a:tr h="177800">
                <a:tc>
                  <a:txBody>
                    <a:bodyPr/>
                    <a:lstStyle/>
                    <a:p>
                      <a:pPr marL="0" marR="0" lvl="0" indent="0" algn="ctr" rtl="0">
                        <a:lnSpc>
                          <a:spcPct val="100000"/>
                        </a:lnSpc>
                        <a:spcBef>
                          <a:spcPts val="0"/>
                        </a:spcBef>
                        <a:spcAft>
                          <a:spcPts val="0"/>
                        </a:spcAft>
                        <a:buClr>
                          <a:srgbClr val="000000"/>
                        </a:buClr>
                        <a:buSzPts val="100"/>
                        <a:buFont typeface="Arial"/>
                        <a:buNone/>
                      </a:pPr>
                      <a:endParaRPr sz="100" b="1"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00"/>
                        <a:buFont typeface="Calibri"/>
                        <a:buNone/>
                      </a:pPr>
                      <a:endParaRPr sz="100" b="1" u="none" strike="noStrike" cap="none"/>
                    </a:p>
                  </a:txBody>
                  <a:tcPr marL="91450" marR="91450" marT="45725" marB="45725"/>
                </a:tc>
                <a:extLst>
                  <a:ext uri="{0D108BD9-81ED-4DB2-BD59-A6C34878D82A}">
                    <a16:rowId xmlns:a16="http://schemas.microsoft.com/office/drawing/2014/main" val="10000"/>
                  </a:ext>
                </a:extLst>
              </a:tr>
              <a:tr h="628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dk1"/>
                          </a:solidFill>
                          <a:latin typeface="Arial"/>
                          <a:ea typeface="Arial"/>
                          <a:cs typeface="Arial"/>
                          <a:sym typeface="Arial"/>
                        </a:rPr>
                        <a:t>SD-</a:t>
                      </a:r>
                      <a:r>
                        <a:rPr lang="en-US" sz="1800" b="1">
                          <a:latin typeface="Arial"/>
                          <a:ea typeface="Arial"/>
                          <a:cs typeface="Arial"/>
                          <a:sym typeface="Arial"/>
                        </a:rPr>
                        <a:t>36</a:t>
                      </a:r>
                      <a:endParaRPr sz="18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chemeClr val="dk1"/>
                          </a:solidFill>
                          <a:latin typeface="Arial Black"/>
                          <a:ea typeface="Arial Black"/>
                          <a:cs typeface="Arial Black"/>
                          <a:sym typeface="Arial Black"/>
                        </a:rPr>
                        <a:t>Kompetensi Guru (kekhususan SD):</a:t>
                      </a:r>
                      <a:endParaRPr sz="1400" u="none" strike="noStrike" cap="none">
                        <a:solidFill>
                          <a:schemeClr val="dk1"/>
                        </a:solidFill>
                        <a:latin typeface="Arial Black"/>
                        <a:ea typeface="Arial Black"/>
                        <a:cs typeface="Arial Black"/>
                        <a:sym typeface="Arial Black"/>
                      </a:endParaRPr>
                    </a:p>
                    <a:p>
                      <a:pPr marL="457200" marR="0" lvl="1" indent="0" algn="l" rtl="0">
                        <a:lnSpc>
                          <a:spcPct val="100000"/>
                        </a:lnSpc>
                        <a:spcBef>
                          <a:spcPts val="0"/>
                        </a:spcBef>
                        <a:spcAft>
                          <a:spcPts val="0"/>
                        </a:spcAft>
                        <a:buClr>
                          <a:srgbClr val="000000"/>
                        </a:buClr>
                        <a:buSzPts val="1400"/>
                        <a:buFont typeface="Arial"/>
                        <a:buNone/>
                      </a:pPr>
                      <a:r>
                        <a:rPr lang="en-US" sz="1400" b="0" u="none" strike="noStrike" cap="none">
                          <a:latin typeface="Arial"/>
                          <a:ea typeface="Arial"/>
                          <a:cs typeface="Arial"/>
                          <a:sym typeface="Arial"/>
                        </a:rPr>
                        <a:t>Mengembangkan Perangkat Pembelajaran Tematik Terpadu</a:t>
                      </a:r>
                      <a:endParaRPr sz="1400" b="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6335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SMK-</a:t>
                      </a:r>
                      <a:r>
                        <a:rPr lang="en-US" sz="1800" b="1">
                          <a:latin typeface="Arial"/>
                          <a:ea typeface="Arial"/>
                          <a:cs typeface="Arial"/>
                          <a:sym typeface="Arial"/>
                        </a:rPr>
                        <a:t>40</a:t>
                      </a:r>
                      <a:endParaRPr sz="1800" b="1"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solidFill>
                            <a:schemeClr val="dk1"/>
                          </a:solidFill>
                          <a:latin typeface="Arial Black"/>
                          <a:ea typeface="Arial Black"/>
                          <a:cs typeface="Arial Black"/>
                          <a:sym typeface="Arial Black"/>
                        </a:rPr>
                        <a:t>Pengembangan Profesi Guru (Kekhususan SMK):</a:t>
                      </a:r>
                      <a:endParaRPr sz="1400" u="none" strike="noStrike" cap="none"/>
                    </a:p>
                    <a:p>
                      <a:pPr marL="457200" lvl="0" indent="0" algn="l" rtl="0">
                        <a:lnSpc>
                          <a:spcPct val="115000"/>
                        </a:lnSpc>
                        <a:spcBef>
                          <a:spcPts val="0"/>
                        </a:spcBef>
                        <a:spcAft>
                          <a:spcPts val="0"/>
                        </a:spcAft>
                        <a:buClr>
                          <a:schemeClr val="dk1"/>
                        </a:buClr>
                        <a:buSzPts val="1100"/>
                        <a:buFont typeface="Arial"/>
                        <a:buNone/>
                      </a:pPr>
                      <a:r>
                        <a:rPr lang="en-US"/>
                        <a:t>Guru melaksanakan kegiatan pelatihan asesor kompetensi atau magang di dunia kerja.</a:t>
                      </a:r>
                      <a:endParaRPr/>
                    </a:p>
                    <a:p>
                      <a:pPr marL="457200" marR="0" lvl="1" indent="0" algn="l" rtl="0">
                        <a:lnSpc>
                          <a:spcPct val="100000"/>
                        </a:lnSpc>
                        <a:spcBef>
                          <a:spcPts val="0"/>
                        </a:spcBef>
                        <a:spcAft>
                          <a:spcPts val="0"/>
                        </a:spcAft>
                        <a:buClr>
                          <a:schemeClr val="dk1"/>
                        </a:buClr>
                        <a:buSzPts val="1400"/>
                        <a:buFont typeface="Calibri"/>
                        <a:buNone/>
                      </a:pPr>
                      <a:endParaRPr>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4" name="Google Shape;254;g8f6a5c97bd_0_112"/>
          <p:cNvGrpSpPr/>
          <p:nvPr/>
        </p:nvGrpSpPr>
        <p:grpSpPr>
          <a:xfrm>
            <a:off x="2623348" y="186482"/>
            <a:ext cx="7086098" cy="6323323"/>
            <a:chOff x="1778521" y="-22239"/>
            <a:chExt cx="7086098" cy="6323323"/>
          </a:xfrm>
        </p:grpSpPr>
        <p:sp>
          <p:nvSpPr>
            <p:cNvPr id="255" name="Google Shape;255;g8f6a5c97bd_0_112"/>
            <p:cNvSpPr/>
            <p:nvPr/>
          </p:nvSpPr>
          <p:spPr>
            <a:xfrm>
              <a:off x="2689260" y="659340"/>
              <a:ext cx="5226600" cy="5226600"/>
            </a:xfrm>
            <a:prstGeom prst="blockArc">
              <a:avLst>
                <a:gd name="adj1" fmla="val 13114286"/>
                <a:gd name="adj2" fmla="val 1620000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g8f6a5c97bd_0_112"/>
            <p:cNvSpPr/>
            <p:nvPr/>
          </p:nvSpPr>
          <p:spPr>
            <a:xfrm>
              <a:off x="2689260" y="659340"/>
              <a:ext cx="5226600" cy="5226600"/>
            </a:xfrm>
            <a:prstGeom prst="blockArc">
              <a:avLst>
                <a:gd name="adj1" fmla="val 10028571"/>
                <a:gd name="adj2" fmla="val 13114286"/>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8f6a5c97bd_0_112"/>
            <p:cNvSpPr/>
            <p:nvPr/>
          </p:nvSpPr>
          <p:spPr>
            <a:xfrm>
              <a:off x="2689327" y="659630"/>
              <a:ext cx="5226600" cy="5226600"/>
            </a:xfrm>
            <a:prstGeom prst="blockArc">
              <a:avLst>
                <a:gd name="adj1" fmla="val 6982309"/>
                <a:gd name="adj2" fmla="val 10028971"/>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8f6a5c97bd_0_112"/>
            <p:cNvSpPr/>
            <p:nvPr/>
          </p:nvSpPr>
          <p:spPr>
            <a:xfrm>
              <a:off x="2749266" y="690335"/>
              <a:ext cx="5226600" cy="5226600"/>
            </a:xfrm>
            <a:prstGeom prst="blockArc">
              <a:avLst>
                <a:gd name="adj1" fmla="val 3620889"/>
                <a:gd name="adj2" fmla="val 707267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g8f6a5c97bd_0_112"/>
            <p:cNvSpPr/>
            <p:nvPr/>
          </p:nvSpPr>
          <p:spPr>
            <a:xfrm>
              <a:off x="2722663" y="705691"/>
              <a:ext cx="5226600" cy="5226600"/>
            </a:xfrm>
            <a:prstGeom prst="blockArc">
              <a:avLst>
                <a:gd name="adj1" fmla="val 742616"/>
                <a:gd name="adj2" fmla="val 3579677"/>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g8f6a5c97bd_0_112"/>
            <p:cNvSpPr/>
            <p:nvPr/>
          </p:nvSpPr>
          <p:spPr>
            <a:xfrm>
              <a:off x="2723594" y="701468"/>
              <a:ext cx="5226600" cy="5226600"/>
            </a:xfrm>
            <a:prstGeom prst="blockArc">
              <a:avLst>
                <a:gd name="adj1" fmla="val 19212796"/>
                <a:gd name="adj2" fmla="val 748418"/>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g8f6a5c97bd_0_112"/>
            <p:cNvSpPr/>
            <p:nvPr/>
          </p:nvSpPr>
          <p:spPr>
            <a:xfrm>
              <a:off x="2689260" y="659340"/>
              <a:ext cx="5226600" cy="5226600"/>
            </a:xfrm>
            <a:prstGeom prst="blockArc">
              <a:avLst>
                <a:gd name="adj1" fmla="val 16200000"/>
                <a:gd name="adj2" fmla="val 19285714"/>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8f6a5c97bd_0_112"/>
            <p:cNvSpPr/>
            <p:nvPr/>
          </p:nvSpPr>
          <p:spPr>
            <a:xfrm>
              <a:off x="4276521" y="2246601"/>
              <a:ext cx="2052000" cy="2052000"/>
            </a:xfrm>
            <a:prstGeom prst="ellipse">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g8f6a5c97bd_0_112"/>
            <p:cNvSpPr txBox="1"/>
            <p:nvPr/>
          </p:nvSpPr>
          <p:spPr>
            <a:xfrm>
              <a:off x="4577031" y="2547111"/>
              <a:ext cx="1451100" cy="1451100"/>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n-US" sz="2600" b="1" i="0" u="none" strike="noStrike" cap="none">
                  <a:solidFill>
                    <a:srgbClr val="FFFF00"/>
                  </a:solidFill>
                  <a:latin typeface="Calibri"/>
                  <a:ea typeface="Calibri"/>
                  <a:cs typeface="Calibri"/>
                  <a:sym typeface="Calibri"/>
                </a:rPr>
                <a:t>Aspek dalam IASP2020:</a:t>
              </a:r>
              <a:endParaRPr sz="2600" b="1" i="0" u="none" strike="noStrike" cap="none">
                <a:solidFill>
                  <a:srgbClr val="FFFF00"/>
                </a:solidFill>
                <a:latin typeface="Calibri"/>
                <a:ea typeface="Calibri"/>
                <a:cs typeface="Calibri"/>
                <a:sym typeface="Calibri"/>
              </a:endParaRPr>
            </a:p>
          </p:txBody>
        </p:sp>
        <p:sp>
          <p:nvSpPr>
            <p:cNvPr id="264" name="Google Shape;264;g8f6a5c97bd_0_112"/>
            <p:cNvSpPr/>
            <p:nvPr/>
          </p:nvSpPr>
          <p:spPr>
            <a:xfrm>
              <a:off x="4276523" y="-22239"/>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8f6a5c97bd_0_112"/>
            <p:cNvSpPr txBox="1"/>
            <p:nvPr/>
          </p:nvSpPr>
          <p:spPr>
            <a:xfrm>
              <a:off x="4577032" y="192335"/>
              <a:ext cx="1451100" cy="1036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FFFF00"/>
                </a:buClr>
                <a:buSzPts val="2000"/>
                <a:buFont typeface="Calibri"/>
                <a:buNone/>
              </a:pPr>
              <a:r>
                <a:rPr lang="en-US" sz="2000" b="1" i="0" u="none" strike="noStrike" cap="none">
                  <a:solidFill>
                    <a:srgbClr val="FFFF00"/>
                  </a:solidFill>
                  <a:latin typeface="Calibri"/>
                  <a:ea typeface="Calibri"/>
                  <a:cs typeface="Calibri"/>
                  <a:sym typeface="Calibri"/>
                </a:rPr>
                <a:t>1. Komponen</a:t>
              </a:r>
              <a:endParaRPr sz="2000" b="1" i="0" u="none" strike="noStrike" cap="none">
                <a:solidFill>
                  <a:srgbClr val="FFFF00"/>
                </a:solidFill>
                <a:latin typeface="Calibri"/>
                <a:ea typeface="Calibri"/>
                <a:cs typeface="Calibri"/>
                <a:sym typeface="Calibri"/>
              </a:endParaRPr>
            </a:p>
          </p:txBody>
        </p:sp>
        <p:sp>
          <p:nvSpPr>
            <p:cNvPr id="266" name="Google Shape;266;g8f6a5c97bd_0_112"/>
            <p:cNvSpPr/>
            <p:nvPr/>
          </p:nvSpPr>
          <p:spPr>
            <a:xfrm>
              <a:off x="6279766" y="942470"/>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g8f6a5c97bd_0_112"/>
            <p:cNvSpPr txBox="1"/>
            <p:nvPr/>
          </p:nvSpPr>
          <p:spPr>
            <a:xfrm>
              <a:off x="6580275" y="1157044"/>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2. Sub Komponen</a:t>
              </a:r>
              <a:endParaRPr sz="1800" b="1" i="0" u="none" strike="noStrike" cap="none">
                <a:solidFill>
                  <a:srgbClr val="FFFF00"/>
                </a:solidFill>
                <a:latin typeface="Calibri"/>
                <a:ea typeface="Calibri"/>
                <a:cs typeface="Calibri"/>
                <a:sym typeface="Calibri"/>
              </a:endParaRPr>
            </a:p>
          </p:txBody>
        </p:sp>
        <p:sp>
          <p:nvSpPr>
            <p:cNvPr id="268" name="Google Shape;268;g8f6a5c97bd_0_112"/>
            <p:cNvSpPr/>
            <p:nvPr/>
          </p:nvSpPr>
          <p:spPr>
            <a:xfrm>
              <a:off x="6812619" y="3135551"/>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8f6a5c97bd_0_112"/>
            <p:cNvSpPr txBox="1"/>
            <p:nvPr/>
          </p:nvSpPr>
          <p:spPr>
            <a:xfrm>
              <a:off x="7113128" y="3350125"/>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3. Indikator</a:t>
              </a:r>
              <a:endParaRPr sz="1800" b="1" i="0" u="none" strike="noStrike" cap="none">
                <a:solidFill>
                  <a:srgbClr val="FFFF00"/>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1800"/>
                <a:buFont typeface="Calibri"/>
                <a:buNone/>
              </a:pPr>
              <a:endParaRPr sz="1800" b="1" i="0" u="none" strike="noStrike" cap="none">
                <a:solidFill>
                  <a:srgbClr val="FFFF00"/>
                </a:solidFill>
                <a:latin typeface="Calibri"/>
                <a:ea typeface="Calibri"/>
                <a:cs typeface="Calibri"/>
                <a:sym typeface="Calibri"/>
              </a:endParaRPr>
            </a:p>
          </p:txBody>
        </p:sp>
        <p:sp>
          <p:nvSpPr>
            <p:cNvPr id="270" name="Google Shape;270;g8f6a5c97bd_0_112"/>
            <p:cNvSpPr/>
            <p:nvPr/>
          </p:nvSpPr>
          <p:spPr>
            <a:xfrm>
              <a:off x="5604144" y="4797709"/>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8f6a5c97bd_0_112"/>
            <p:cNvSpPr txBox="1"/>
            <p:nvPr/>
          </p:nvSpPr>
          <p:spPr>
            <a:xfrm>
              <a:off x="5904653" y="5012283"/>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4. Pernyataan</a:t>
              </a:r>
              <a:endParaRPr sz="1800" b="1" i="0" u="none" strike="noStrike" cap="none">
                <a:solidFill>
                  <a:srgbClr val="FFFF00"/>
                </a:solidFill>
                <a:latin typeface="Calibri"/>
                <a:ea typeface="Calibri"/>
                <a:cs typeface="Calibri"/>
                <a:sym typeface="Calibri"/>
              </a:endParaRPr>
            </a:p>
          </p:txBody>
        </p:sp>
        <p:sp>
          <p:nvSpPr>
            <p:cNvPr id="272" name="Google Shape;272;g8f6a5c97bd_0_112"/>
            <p:cNvSpPr/>
            <p:nvPr/>
          </p:nvSpPr>
          <p:spPr>
            <a:xfrm>
              <a:off x="3138456" y="4835884"/>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g8f6a5c97bd_0_112"/>
            <p:cNvSpPr txBox="1"/>
            <p:nvPr/>
          </p:nvSpPr>
          <p:spPr>
            <a:xfrm>
              <a:off x="3438965" y="5050458"/>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5. Capaian Kinerja</a:t>
              </a:r>
              <a:endParaRPr sz="1800" b="1" i="0" u="none" strike="noStrike" cap="none">
                <a:solidFill>
                  <a:srgbClr val="FFFF00"/>
                </a:solidFill>
                <a:latin typeface="Calibri"/>
                <a:ea typeface="Calibri"/>
                <a:cs typeface="Calibri"/>
                <a:sym typeface="Calibri"/>
              </a:endParaRPr>
            </a:p>
          </p:txBody>
        </p:sp>
        <p:sp>
          <p:nvSpPr>
            <p:cNvPr id="274" name="Google Shape;274;g8f6a5c97bd_0_112"/>
            <p:cNvSpPr/>
            <p:nvPr/>
          </p:nvSpPr>
          <p:spPr>
            <a:xfrm>
              <a:off x="1778521" y="3110155"/>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g8f6a5c97bd_0_112"/>
            <p:cNvSpPr txBox="1"/>
            <p:nvPr/>
          </p:nvSpPr>
          <p:spPr>
            <a:xfrm>
              <a:off x="2079030" y="3324729"/>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6. Pembuktian Kinerja</a:t>
              </a:r>
              <a:endParaRPr sz="1800" b="1" i="0" u="none" strike="noStrike" cap="none">
                <a:solidFill>
                  <a:srgbClr val="FFFF00"/>
                </a:solidFill>
                <a:latin typeface="Calibri"/>
                <a:ea typeface="Calibri"/>
                <a:cs typeface="Calibri"/>
                <a:sym typeface="Calibri"/>
              </a:endParaRPr>
            </a:p>
          </p:txBody>
        </p:sp>
        <p:sp>
          <p:nvSpPr>
            <p:cNvPr id="276" name="Google Shape;276;g8f6a5c97bd_0_112"/>
            <p:cNvSpPr/>
            <p:nvPr/>
          </p:nvSpPr>
          <p:spPr>
            <a:xfrm>
              <a:off x="2273281" y="942470"/>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g8f6a5c97bd_0_112"/>
            <p:cNvSpPr txBox="1"/>
            <p:nvPr/>
          </p:nvSpPr>
          <p:spPr>
            <a:xfrm>
              <a:off x="2573790" y="1157044"/>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7. Rangkuman Hasil Penilaian</a:t>
              </a:r>
              <a:endParaRPr sz="1800" b="1" i="0" u="none" strike="noStrike" cap="none">
                <a:solidFill>
                  <a:srgbClr val="FFFF00"/>
                </a:solidFill>
                <a:latin typeface="Calibri"/>
                <a:ea typeface="Calibri"/>
                <a:cs typeface="Calibri"/>
                <a:sym typeface="Calibri"/>
              </a:endParaRPr>
            </a:p>
          </p:txBody>
        </p:sp>
      </p:grpSp>
      <p:sp>
        <p:nvSpPr>
          <p:cNvPr id="278" name="Google Shape;278;g8f6a5c97bd_0_112">
            <a:hlinkClick r:id="rId3"/>
          </p:cNvPr>
          <p:cNvSpPr/>
          <p:nvPr/>
        </p:nvSpPr>
        <p:spPr>
          <a:xfrm>
            <a:off x="381499" y="208721"/>
            <a:ext cx="90582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Aspek Dalam IASP2020</a:t>
            </a:r>
            <a:endParaRPr sz="2800" b="0" i="1"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
          <p:cNvSpPr txBox="1">
            <a:spLocks noGrp="1"/>
          </p:cNvSpPr>
          <p:nvPr>
            <p:ph type="ctrTitle"/>
          </p:nvPr>
        </p:nvSpPr>
        <p:spPr>
          <a:xfrm>
            <a:off x="1565575" y="1569175"/>
            <a:ext cx="9144000" cy="2023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b="1"/>
              <a:t>PEMBAHASAN </a:t>
            </a:r>
            <a:br>
              <a:rPr lang="en-US" b="1"/>
            </a:br>
            <a:r>
              <a:rPr lang="en-US" b="1"/>
              <a:t>BUTIR YANG SULIT</a:t>
            </a:r>
            <a:endParaRPr b="1"/>
          </a:p>
        </p:txBody>
      </p:sp>
      <p:sp>
        <p:nvSpPr>
          <p:cNvPr id="284" name="Google Shape;284;p3"/>
          <p:cNvSpPr txBox="1">
            <a:spLocks noGrp="1"/>
          </p:cNvSpPr>
          <p:nvPr>
            <p:ph type="subTitle" idx="1"/>
          </p:nvPr>
        </p:nvSpPr>
        <p:spPr>
          <a:xfrm>
            <a:off x="1524000" y="3765826"/>
            <a:ext cx="9144000" cy="2145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a:t>10 MENIT</a:t>
            </a:r>
            <a:endParaRPr/>
          </a:p>
          <a:p>
            <a:pPr marL="0" lvl="0" indent="0" algn="ctr" rtl="0">
              <a:lnSpc>
                <a:spcPct val="90000"/>
              </a:lnSpc>
              <a:spcBef>
                <a:spcPts val="0"/>
              </a:spcBef>
              <a:spcAft>
                <a:spcPts val="0"/>
              </a:spcAft>
              <a:buClr>
                <a:schemeClr val="dk1"/>
              </a:buClr>
              <a:buSzPts val="2400"/>
              <a:buNone/>
            </a:pPr>
            <a:endParaRPr/>
          </a:p>
          <a:p>
            <a:pPr marL="0" lvl="0" indent="0" algn="ctr" rtl="0">
              <a:lnSpc>
                <a:spcPct val="90000"/>
              </a:lnSpc>
              <a:spcBef>
                <a:spcPts val="0"/>
              </a:spcBef>
              <a:spcAft>
                <a:spcPts val="0"/>
              </a:spcAft>
              <a:buClr>
                <a:schemeClr val="dk1"/>
              </a:buClr>
              <a:buSzPts val="2400"/>
              <a:buNone/>
            </a:pPr>
            <a:r>
              <a:rPr lang="en-US"/>
              <a:t>BUTIR INTI #19 - 22</a:t>
            </a:r>
            <a:endParaRPr/>
          </a:p>
          <a:p>
            <a:pPr marL="0" lvl="0" indent="0" algn="ctr" rtl="0">
              <a:lnSpc>
                <a:spcPct val="90000"/>
              </a:lnSpc>
              <a:spcBef>
                <a:spcPts val="1000"/>
              </a:spcBef>
              <a:spcAft>
                <a:spcPts val="0"/>
              </a:spcAft>
              <a:buClr>
                <a:schemeClr val="dk1"/>
              </a:buClr>
              <a:buSzPts val="2400"/>
              <a:buNone/>
            </a:pPr>
            <a:r>
              <a:rPr lang="en-US"/>
              <a:t>BUTIR KHUSUS SD/MI #36</a:t>
            </a:r>
            <a:endParaRPr/>
          </a:p>
          <a:p>
            <a:pPr marL="0" lvl="0" indent="0" algn="ctr" rtl="0">
              <a:lnSpc>
                <a:spcPct val="90000"/>
              </a:lnSpc>
              <a:spcBef>
                <a:spcPts val="1000"/>
              </a:spcBef>
              <a:spcAft>
                <a:spcPts val="0"/>
              </a:spcAft>
              <a:buClr>
                <a:schemeClr val="dk1"/>
              </a:buClr>
              <a:buSzPts val="2400"/>
              <a:buNone/>
            </a:pPr>
            <a:r>
              <a:rPr lang="en-US"/>
              <a:t>BUTIR KHUSUS SMK #40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9"/>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a:t>HASIL DARI PEMBAHASAN PESERTA</a:t>
            </a:r>
            <a:endParaRPr/>
          </a:p>
        </p:txBody>
      </p:sp>
      <p:graphicFrame>
        <p:nvGraphicFramePr>
          <p:cNvPr id="287" name="Google Shape;287;p9"/>
          <p:cNvGraphicFramePr/>
          <p:nvPr/>
        </p:nvGraphicFramePr>
        <p:xfrm>
          <a:off x="694649" y="1727404"/>
          <a:ext cx="10252075" cy="4493965"/>
        </p:xfrm>
        <a:graphic>
          <a:graphicData uri="http://schemas.openxmlformats.org/drawingml/2006/table">
            <a:tbl>
              <a:tblPr>
                <a:noFill/>
              </a:tblPr>
              <a:tblGrid>
                <a:gridCol w="603099">
                  <a:extLst>
                    <a:ext uri="{9D8B030D-6E8A-4147-A177-3AD203B41FA5}">
                      <a16:colId xmlns:a16="http://schemas.microsoft.com/office/drawing/2014/main" val="20000"/>
                    </a:ext>
                  </a:extLst>
                </a:gridCol>
                <a:gridCol w="1972330">
                  <a:extLst>
                    <a:ext uri="{9D8B030D-6E8A-4147-A177-3AD203B41FA5}">
                      <a16:colId xmlns:a16="http://schemas.microsoft.com/office/drawing/2014/main" val="20001"/>
                    </a:ext>
                  </a:extLst>
                </a:gridCol>
                <a:gridCol w="3838323">
                  <a:extLst>
                    <a:ext uri="{9D8B030D-6E8A-4147-A177-3AD203B41FA5}">
                      <a16:colId xmlns:a16="http://schemas.microsoft.com/office/drawing/2014/main" val="3384948583"/>
                    </a:ext>
                  </a:extLst>
                </a:gridCol>
                <a:gridCol w="3838323">
                  <a:extLst>
                    <a:ext uri="{9D8B030D-6E8A-4147-A177-3AD203B41FA5}">
                      <a16:colId xmlns:a16="http://schemas.microsoft.com/office/drawing/2014/main" val="20002"/>
                    </a:ext>
                  </a:extLst>
                </a:gridCol>
              </a:tblGrid>
              <a:tr h="797475">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t>No</a:t>
                      </a:r>
                      <a:endParaRPr sz="2000" b="1" i="0" u="none" strike="noStrike" cap="none">
                        <a:solidFill>
                          <a:srgbClr val="000000"/>
                        </a:solidFill>
                        <a:latin typeface="Arial"/>
                        <a:ea typeface="Arial"/>
                        <a:cs typeface="Arial"/>
                        <a:sym typeface="Aria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solidFill>
                            <a:srgbClr val="000000"/>
                          </a:solidFill>
                        </a:rPr>
                        <a:t>Nama</a:t>
                      </a:r>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Butir Sulit</a:t>
                      </a:r>
                      <a:endParaRPr sz="2000" b="1">
                        <a:solidFill>
                          <a:srgbClr val="000000"/>
                        </a:solidFil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Alasan</a:t>
                      </a:r>
                      <a:endParaRPr sz="2000" b="1">
                        <a:solidFill>
                          <a:srgbClr val="000000"/>
                        </a:solidFill>
                      </a:endParaRPr>
                    </a:p>
                  </a:txBody>
                  <a:tcPr marL="7625" marR="7625" marT="7625" marB="0" anchor="ctr">
                    <a:solidFill>
                      <a:srgbClr val="ED7D31"/>
                    </a:solidFill>
                  </a:tcPr>
                </a:tc>
                <a:extLst>
                  <a:ext uri="{0D108BD9-81ED-4DB2-BD59-A6C34878D82A}">
                    <a16:rowId xmlns:a16="http://schemas.microsoft.com/office/drawing/2014/main" val="10000"/>
                  </a:ext>
                </a:extLst>
              </a:tr>
              <a:tr h="496300">
                <a:tc>
                  <a:txBody>
                    <a:bodyPr/>
                    <a:lstStyle/>
                    <a:p>
                      <a:pPr marL="0" lvl="0" indent="0" algn="ctr" rtl="0">
                        <a:spcBef>
                          <a:spcPts val="0"/>
                        </a:spcBef>
                        <a:spcAft>
                          <a:spcPts val="0"/>
                        </a:spcAft>
                        <a:buNone/>
                      </a:pPr>
                      <a:r>
                        <a:rPr lang="en-US" sz="1700" b="1"/>
                        <a:t>1</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74575">
                <a:tc>
                  <a:txBody>
                    <a:bodyPr/>
                    <a:lstStyle/>
                    <a:p>
                      <a:pPr marL="0" lvl="0" indent="0" algn="ctr" rtl="0">
                        <a:spcBef>
                          <a:spcPts val="0"/>
                        </a:spcBef>
                        <a:spcAft>
                          <a:spcPts val="0"/>
                        </a:spcAft>
                        <a:buNone/>
                      </a:pPr>
                      <a:r>
                        <a:rPr lang="en-US" sz="1700" b="1"/>
                        <a:t>2</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74575">
                <a:tc>
                  <a:txBody>
                    <a:bodyPr/>
                    <a:lstStyle/>
                    <a:p>
                      <a:pPr marL="0" lvl="0" indent="0" algn="ctr" rtl="0">
                        <a:spcBef>
                          <a:spcPts val="0"/>
                        </a:spcBef>
                        <a:spcAft>
                          <a:spcPts val="0"/>
                        </a:spcAft>
                        <a:buNone/>
                      </a:pPr>
                      <a:r>
                        <a:rPr lang="en-US" sz="1700" b="1"/>
                        <a:t>3</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151879254"/>
                  </a:ext>
                </a:extLst>
              </a:tr>
              <a:tr h="374575">
                <a:tc>
                  <a:txBody>
                    <a:bodyPr/>
                    <a:lstStyle/>
                    <a:p>
                      <a:pPr marL="0" lvl="0" indent="0" algn="ctr" rtl="0">
                        <a:spcBef>
                          <a:spcPts val="0"/>
                        </a:spcBef>
                        <a:spcAft>
                          <a:spcPts val="0"/>
                        </a:spcAft>
                        <a:buNone/>
                      </a:pPr>
                      <a:r>
                        <a:rPr lang="en-US" sz="1700" b="1"/>
                        <a:t>4</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129508963"/>
                  </a:ext>
                </a:extLst>
              </a:tr>
              <a:tr h="374575">
                <a:tc>
                  <a:txBody>
                    <a:bodyPr/>
                    <a:lstStyle/>
                    <a:p>
                      <a:pPr marL="0" lvl="0" indent="0" algn="ctr" rtl="0">
                        <a:spcBef>
                          <a:spcPts val="0"/>
                        </a:spcBef>
                        <a:spcAft>
                          <a:spcPts val="0"/>
                        </a:spcAft>
                        <a:buNone/>
                      </a:pPr>
                      <a:r>
                        <a:rPr lang="en-US" sz="1700" b="1"/>
                        <a:t>5</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81033010"/>
                  </a:ext>
                </a:extLst>
              </a:tr>
              <a:tr h="374575">
                <a:tc>
                  <a:txBody>
                    <a:bodyPr/>
                    <a:lstStyle/>
                    <a:p>
                      <a:pPr marL="0" lvl="0" indent="0" algn="ctr" rtl="0">
                        <a:spcBef>
                          <a:spcPts val="0"/>
                        </a:spcBef>
                        <a:spcAft>
                          <a:spcPts val="0"/>
                        </a:spcAft>
                        <a:buNone/>
                      </a:pPr>
                      <a:r>
                        <a:rPr lang="en-US" sz="1700" b="1"/>
                        <a:t>6</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805447239"/>
                  </a:ext>
                </a:extLst>
              </a:tr>
              <a:tr h="374575">
                <a:tc>
                  <a:txBody>
                    <a:bodyPr/>
                    <a:lstStyle/>
                    <a:p>
                      <a:pPr marL="0" lvl="0" indent="0" algn="ctr" rtl="0">
                        <a:spcBef>
                          <a:spcPts val="0"/>
                        </a:spcBef>
                        <a:spcAft>
                          <a:spcPts val="0"/>
                        </a:spcAft>
                        <a:buNone/>
                      </a:pPr>
                      <a:r>
                        <a:rPr lang="en-US" sz="1700" b="1"/>
                        <a:t>7</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38269614"/>
                  </a:ext>
                </a:extLst>
              </a:tr>
              <a:tr h="374575">
                <a:tc>
                  <a:txBody>
                    <a:bodyPr/>
                    <a:lstStyle/>
                    <a:p>
                      <a:pPr marL="0" lvl="0" indent="0" algn="ctr" rtl="0">
                        <a:spcBef>
                          <a:spcPts val="0"/>
                        </a:spcBef>
                        <a:spcAft>
                          <a:spcPts val="0"/>
                        </a:spcAft>
                        <a:buNone/>
                      </a:pPr>
                      <a:r>
                        <a:rPr lang="en-US" sz="1700" b="1"/>
                        <a:t>…</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3050569355"/>
                  </a:ext>
                </a:extLst>
              </a:tr>
            </a:tbl>
          </a:graphicData>
        </a:graphic>
      </p:graphicFrame>
      <p:sp>
        <p:nvSpPr>
          <p:cNvPr id="5" name="Google Shape;680;p10">
            <a:extLst>
              <a:ext uri="{FF2B5EF4-FFF2-40B4-BE49-F238E27FC236}">
                <a16:creationId xmlns:a16="http://schemas.microsoft.com/office/drawing/2014/main" id="{6BACD8D2-2687-473B-B67A-33ECA48156B9}"/>
              </a:ext>
            </a:extLst>
          </p:cNvPr>
          <p:cNvSpPr txBox="1">
            <a:spLocks noGrp="1"/>
          </p:cNvSpPr>
          <p:nvPr>
            <p:ph type="body" idx="1"/>
          </p:nvPr>
        </p:nvSpPr>
        <p:spPr>
          <a:xfrm>
            <a:off x="552086" y="1086150"/>
            <a:ext cx="5268600" cy="4791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1000"/>
              </a:spcBef>
              <a:spcAft>
                <a:spcPts val="0"/>
              </a:spcAft>
              <a:buNone/>
            </a:pPr>
            <a:r>
              <a:rPr lang="en-US" sz="2230" b="1">
                <a:solidFill>
                  <a:srgbClr val="FF0000"/>
                </a:solidFill>
              </a:rPr>
              <a:t>diisi oleh panitia</a:t>
            </a:r>
            <a:endParaRPr sz="2230"/>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g90176d8612_2_1"/>
          <p:cNvSpPr txBox="1">
            <a:spLocks noGrp="1"/>
          </p:cNvSpPr>
          <p:nvPr>
            <p:ph type="title"/>
          </p:nvPr>
        </p:nvSpPr>
        <p:spPr>
          <a:xfrm>
            <a:off x="327925" y="0"/>
            <a:ext cx="10515600" cy="100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a:solidFill>
                  <a:schemeClr val="lt1"/>
                </a:solidFill>
              </a:rPr>
              <a:t>PROSEDUR KERJA INDIVIDU</a:t>
            </a:r>
            <a:endParaRPr>
              <a:solidFill>
                <a:schemeClr val="lt1"/>
              </a:solidFill>
            </a:endParaRPr>
          </a:p>
        </p:txBody>
      </p:sp>
      <p:sp>
        <p:nvSpPr>
          <p:cNvPr id="823" name="Google Shape;823;g90176d8612_2_1"/>
          <p:cNvSpPr/>
          <p:nvPr/>
        </p:nvSpPr>
        <p:spPr>
          <a:xfrm>
            <a:off x="1711490" y="1448848"/>
            <a:ext cx="10125091" cy="4059697"/>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4" name="Google Shape;824;g90176d8612_2_1"/>
          <p:cNvSpPr/>
          <p:nvPr/>
        </p:nvSpPr>
        <p:spPr>
          <a:xfrm>
            <a:off x="327925" y="1222675"/>
            <a:ext cx="761287" cy="4411643"/>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5" name="Google Shape;825;g90176d8612_2_1"/>
          <p:cNvSpPr/>
          <p:nvPr/>
        </p:nvSpPr>
        <p:spPr>
          <a:xfrm>
            <a:off x="1027078" y="1349455"/>
            <a:ext cx="861551" cy="428486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6" name="Google Shape;826;g90176d8612_2_1"/>
          <p:cNvSpPr txBox="1">
            <a:spLocks noGrp="1"/>
          </p:cNvSpPr>
          <p:nvPr>
            <p:ph type="body" idx="1"/>
          </p:nvPr>
        </p:nvSpPr>
        <p:spPr>
          <a:xfrm>
            <a:off x="1320981" y="1596185"/>
            <a:ext cx="10515600" cy="3912360"/>
          </a:xfrm>
          <a:prstGeom prst="rect">
            <a:avLst/>
          </a:prstGeom>
          <a:noFill/>
          <a:ln>
            <a:noFill/>
          </a:ln>
        </p:spPr>
        <p:txBody>
          <a:bodyPr spcFirstLastPara="1" wrap="square" lIns="91425" tIns="45700" rIns="91425" bIns="45700" anchor="t" anchorCtr="0">
            <a:noAutofit/>
          </a:bodyPr>
          <a:lstStyle/>
          <a:p>
            <a:pPr marL="901700" lvl="0" indent="-850900" algn="l" rtl="0">
              <a:lnSpc>
                <a:spcPct val="90000"/>
              </a:lnSpc>
              <a:spcBef>
                <a:spcPts val="0"/>
              </a:spcBef>
              <a:spcAft>
                <a:spcPts val="0"/>
              </a:spcAft>
              <a:buSzPts val="2800"/>
              <a:buFont typeface="Arial"/>
              <a:buAutoNum type="arabicPeriod"/>
            </a:pPr>
            <a:r>
              <a:rPr lang="en-US"/>
              <a:t>Fasilitator membagi tabel kinerja dari butir inti dan khusus .</a:t>
            </a:r>
            <a:endParaRPr/>
          </a:p>
          <a:p>
            <a:pPr marL="901700" lvl="0" indent="-850900" algn="l" rtl="0">
              <a:lnSpc>
                <a:spcPct val="90000"/>
              </a:lnSpc>
              <a:spcBef>
                <a:spcPts val="0"/>
              </a:spcBef>
              <a:spcAft>
                <a:spcPts val="0"/>
              </a:spcAft>
              <a:buSzPts val="2800"/>
              <a:buFont typeface="Arial"/>
              <a:buAutoNum type="arabicPeriod"/>
            </a:pPr>
            <a:r>
              <a:rPr lang="en-US"/>
              <a:t>Setiap peserta mendapatkan 1 butir dari pernyataan.</a:t>
            </a:r>
          </a:p>
          <a:p>
            <a:pPr marL="901700" lvl="0" indent="-850900" algn="l" rtl="0">
              <a:lnSpc>
                <a:spcPct val="90000"/>
              </a:lnSpc>
              <a:spcBef>
                <a:spcPts val="0"/>
              </a:spcBef>
              <a:spcAft>
                <a:spcPts val="0"/>
              </a:spcAft>
              <a:buSzPts val="2800"/>
              <a:buFont typeface="Arial"/>
              <a:buAutoNum type="arabicPeriod"/>
            </a:pPr>
            <a:r>
              <a:rPr lang="en-US"/>
              <a:t>Setiap peserta membaca pernyataan dan tabel kinerja sesuai dengan butir yang diberikan.</a:t>
            </a:r>
            <a:endParaRPr/>
          </a:p>
          <a:p>
            <a:pPr marL="901700" lvl="0" indent="-850900" algn="l" rtl="0">
              <a:lnSpc>
                <a:spcPct val="90000"/>
              </a:lnSpc>
              <a:spcBef>
                <a:spcPts val="0"/>
              </a:spcBef>
              <a:spcAft>
                <a:spcPts val="0"/>
              </a:spcAft>
              <a:buSzPts val="2800"/>
              <a:buFont typeface="Arial"/>
              <a:buAutoNum type="arabicPeriod"/>
            </a:pPr>
            <a:r>
              <a:rPr lang="en-US"/>
              <a:t>Peserta membuat kesimpulan berdasarkan level capaian kinerja.</a:t>
            </a:r>
          </a:p>
          <a:p>
            <a:pPr marL="901700" indent="-850900">
              <a:spcBef>
                <a:spcPts val="0"/>
              </a:spcBef>
              <a:buSzPts val="2800"/>
              <a:buFont typeface="Arial"/>
              <a:buAutoNum type="arabicPeriod"/>
            </a:pPr>
            <a:r>
              <a:rPr lang="sv-SE"/>
              <a:t>Setiap peserta memberikan penilaian level kinerja sesuai tabel kerja pada butir tersebut.</a:t>
            </a:r>
          </a:p>
          <a:p>
            <a:pPr marL="901700" lvl="0" indent="-850900" algn="l" rtl="0">
              <a:lnSpc>
                <a:spcPct val="90000"/>
              </a:lnSpc>
              <a:spcBef>
                <a:spcPts val="0"/>
              </a:spcBef>
              <a:spcAft>
                <a:spcPts val="0"/>
              </a:spcAft>
              <a:buSzPts val="2800"/>
              <a:buFont typeface="Arial"/>
              <a:buAutoNum type="arabicPeriod"/>
            </a:pPr>
            <a:r>
              <a:rPr lang="en-US"/>
              <a:t>Peserta lain memberikan umpan balik terhadap penilaian dan kesimpulannya.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2"/>
        <p:cNvGrpSpPr/>
        <p:nvPr/>
      </p:nvGrpSpPr>
      <p:grpSpPr>
        <a:xfrm>
          <a:off x="0" y="0"/>
          <a:ext cx="0" cy="0"/>
          <a:chOff x="0" y="0"/>
          <a:chExt cx="0" cy="0"/>
        </a:xfrm>
      </p:grpSpPr>
      <p:sp>
        <p:nvSpPr>
          <p:cNvPr id="313" name="Google Shape;313;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b="1"/>
              <a:t>KASUS KOMPONEN </a:t>
            </a:r>
            <a:br>
              <a:rPr lang="en-US" b="1"/>
            </a:br>
            <a:r>
              <a:rPr lang="en-US" b="1"/>
              <a:t>MUTU GURU</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6"/>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19" name="Google Shape;319;p16"/>
          <p:cNvSpPr txBox="1"/>
          <p:nvPr/>
        </p:nvSpPr>
        <p:spPr>
          <a:xfrm>
            <a:off x="332938" y="762000"/>
            <a:ext cx="11141400" cy="5728251"/>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19</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a:t>
            </a:r>
            <a:r>
              <a:rPr lang="en-US" sz="2400" b="0" i="0" u="none" strike="noStrike" cap="none">
                <a:solidFill>
                  <a:schemeClr val="dk1"/>
                </a:solidFill>
                <a:latin typeface="Calibri"/>
                <a:ea typeface="Calibri"/>
                <a:cs typeface="Calibri"/>
                <a:sym typeface="Calibri"/>
              </a:rPr>
              <a:t>: </a:t>
            </a:r>
            <a:endParaRPr/>
          </a:p>
          <a:p>
            <a:pPr marL="45720" marR="0" lvl="0" indent="0" algn="just" rtl="0">
              <a:lnSpc>
                <a:spcPct val="100000"/>
              </a:lnSpc>
              <a:spcBef>
                <a:spcPts val="0"/>
              </a:spcBef>
              <a:spcAft>
                <a:spcPts val="0"/>
              </a:spcAft>
              <a:buClr>
                <a:schemeClr val="accent1"/>
              </a:buClr>
              <a:buSzPts val="1920"/>
              <a:buFont typeface="Corbel"/>
              <a:buNone/>
            </a:pPr>
            <a:r>
              <a:rPr lang="en-US" sz="1600" b="0" i="0" u="none" strike="noStrike" cap="none">
                <a:solidFill>
                  <a:schemeClr val="dk1"/>
                </a:solidFill>
                <a:latin typeface="Calibri"/>
                <a:ea typeface="Calibri"/>
                <a:cs typeface="Calibri"/>
                <a:sym typeface="Calibri"/>
              </a:rPr>
              <a:t>Guru menyusun perencanaan pembelajaran aktif, kreatif, dan inovatif dengan mengoptimalkan lingkungan dan memanfaatkan TIK atau cara lain yang sesuai dengan konteksnya.</a:t>
            </a:r>
            <a:endParaRPr sz="1600"/>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 </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https://drive.google.com/file/d/1lxXcKwCrlIj71PM8MTRqqjtKZgogTMPj/view?usp=sharing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20" name="Google Shape;320;p16"/>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F99A6723-D53F-474F-BDC2-7F8CAC7314DF}"/>
              </a:ext>
            </a:extLst>
          </p:cNvPr>
          <p:cNvGraphicFramePr>
            <a:graphicFrameLocks noGrp="1"/>
          </p:cNvGraphicFramePr>
          <p:nvPr>
            <p:extLst>
              <p:ext uri="{D42A27DB-BD31-4B8C-83A1-F6EECF244321}">
                <p14:modId xmlns:p14="http://schemas.microsoft.com/office/powerpoint/2010/main" val="1843493214"/>
              </p:ext>
            </p:extLst>
          </p:nvPr>
        </p:nvGraphicFramePr>
        <p:xfrm>
          <a:off x="469662" y="2101551"/>
          <a:ext cx="11004675" cy="2834242"/>
        </p:xfrm>
        <a:graphic>
          <a:graphicData uri="http://schemas.openxmlformats.org/drawingml/2006/table">
            <a:tbl>
              <a:tblPr firstRow="1" firstCol="1" bandRow="1">
                <a:tableStyleId>{DB8D2D5C-B737-43BD-9BC7-A38F27A47712}</a:tableStyleId>
              </a:tblPr>
              <a:tblGrid>
                <a:gridCol w="1221486">
                  <a:extLst>
                    <a:ext uri="{9D8B030D-6E8A-4147-A177-3AD203B41FA5}">
                      <a16:colId xmlns:a16="http://schemas.microsoft.com/office/drawing/2014/main" val="1122342272"/>
                    </a:ext>
                  </a:extLst>
                </a:gridCol>
                <a:gridCol w="9783189">
                  <a:extLst>
                    <a:ext uri="{9D8B030D-6E8A-4147-A177-3AD203B41FA5}">
                      <a16:colId xmlns:a16="http://schemas.microsoft.com/office/drawing/2014/main" val="3462990580"/>
                    </a:ext>
                  </a:extLst>
                </a:gridCol>
              </a:tblGrid>
              <a:tr h="219223">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05448611"/>
                  </a:ext>
                </a:extLst>
              </a:tr>
              <a:tr h="911718">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200">
                          <a:effectLst/>
                        </a:rPr>
                        <a:t>Guru mampu: (1) menyusun RPP yang memfasilitasi seluruh siswa belajar aktif, inovatif, kreatif, efektif, dan menyenangkan seperti: merancang penelitian sederhana, melakukan tugas proyek tertentu berdasarkan ide-ide siswa sendiri dan mengoptimalkan lingkungan sekitar sebagai sumber belajar serta memanfaatkan TIK atau cara lain yang sesuai dengan konteksnya, (2) menjelaskan tahapan penyusunan RPP yang dibuatnya dengan memperhatikan hasil refleksi/evaluasi proses pembelajaran sebelumnya.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63395360"/>
                  </a:ext>
                </a:extLst>
              </a:tr>
              <a:tr h="680886">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200">
                          <a:effectLst/>
                        </a:rPr>
                        <a:t>Guru mampu: (1) menyusun RPP yang  memfasilitasi seluruh siswa belajar aktif, inovatif, kreatif, efektif, dan menyenangkan, yang dapat dilihat dari aktivitas KBM yang menempatkan siswa sebagai subyek dalam kegiatan pembelajaran dengan mengoptimalkan pemanfaatan  lingkungan sebagai sumber belajar, (2) menjelaskan tahapan penyusunan RPP yang dibuat berdasarkan ketentuan yang berlaku.</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239250091"/>
                  </a:ext>
                </a:extLst>
              </a:tr>
              <a:tr h="680886">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200">
                          <a:effectLst/>
                        </a:rPr>
                        <a:t>Guru: (1) mampu menyusun RPP yang memfasilitasi seluruh siswa belajar aktif, kreatif dan inovatif yang dapat dilihat dari aktivitas kegiatan belajar mengajar (KBM) yang menempatkan siswa sebagai subyek dalam kegiatan pembelajaran, (2) kurang sistematis dalam menjelaskan tahapan penyusunan RPP yang dibuatnya.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97630802"/>
                  </a:ext>
                </a:extLst>
              </a:tr>
              <a:tr h="341529">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200">
                          <a:effectLst/>
                        </a:rPr>
                        <a:t>Guru menyusun RPP yang belum memfasilitasi seluruh siswa belajar aktif, kreatif, dan inovatif.</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520771570"/>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1"/>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26" name="Google Shape;326;p21"/>
          <p:cNvSpPr txBox="1"/>
          <p:nvPr/>
        </p:nvSpPr>
        <p:spPr>
          <a:xfrm>
            <a:off x="363446" y="762001"/>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20</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Guru melakukan evaluasi diri, refleksi dan pengembangan kompetensi untuk perbaikan kinerja secara berkala.</a:t>
            </a:r>
            <a:endParaRPr sz="18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 </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rgbClr val="C00000"/>
                </a:solidFill>
                <a:latin typeface="Calibri"/>
                <a:ea typeface="Calibri"/>
                <a:cs typeface="Calibri"/>
                <a:sym typeface="Calibri"/>
                <a:hlinkClick r:id="rId3"/>
              </a:rPr>
              <a:t>https://drive.google.com/file/d/15TeQIhF0yH8sthAy9z3OGuQwE5idrrJT/view?usp=sharing</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27" name="Google Shape;327;p21"/>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646C3B69-2AC7-4221-9D61-1274EA73B190}"/>
              </a:ext>
            </a:extLst>
          </p:cNvPr>
          <p:cNvGraphicFramePr>
            <a:graphicFrameLocks noGrp="1"/>
          </p:cNvGraphicFramePr>
          <p:nvPr>
            <p:extLst>
              <p:ext uri="{D42A27DB-BD31-4B8C-83A1-F6EECF244321}">
                <p14:modId xmlns:p14="http://schemas.microsoft.com/office/powerpoint/2010/main" val="2675720133"/>
              </p:ext>
            </p:extLst>
          </p:nvPr>
        </p:nvGraphicFramePr>
        <p:xfrm>
          <a:off x="582442" y="1893454"/>
          <a:ext cx="10538139" cy="2638789"/>
        </p:xfrm>
        <a:graphic>
          <a:graphicData uri="http://schemas.openxmlformats.org/drawingml/2006/table">
            <a:tbl>
              <a:tblPr firstRow="1" firstCol="1" bandRow="1">
                <a:tableStyleId>{DB8D2D5C-B737-43BD-9BC7-A38F27A47712}</a:tableStyleId>
              </a:tblPr>
              <a:tblGrid>
                <a:gridCol w="1395250">
                  <a:extLst>
                    <a:ext uri="{9D8B030D-6E8A-4147-A177-3AD203B41FA5}">
                      <a16:colId xmlns:a16="http://schemas.microsoft.com/office/drawing/2014/main" val="1904530908"/>
                    </a:ext>
                  </a:extLst>
                </a:gridCol>
                <a:gridCol w="9142889">
                  <a:extLst>
                    <a:ext uri="{9D8B030D-6E8A-4147-A177-3AD203B41FA5}">
                      <a16:colId xmlns:a16="http://schemas.microsoft.com/office/drawing/2014/main" val="696507337"/>
                    </a:ext>
                  </a:extLst>
                </a:gridCol>
              </a:tblGrid>
              <a:tr h="286457">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03649369"/>
                  </a:ext>
                </a:extLst>
              </a:tr>
              <a:tr h="1191335">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evaluasi dan refleksi diri melalui berbagai kegiatan seperti observasi kelas dan pemberian kuesioner tentang pelaksanaan pembelajaran, rekaman audio atau video, dan hasilnya didiskusikan serta diseminasikan ke teman sejawat yang difasilitasi sekolah</a:t>
                      </a:r>
                      <a:r>
                        <a:rPr lang="en-US" sz="1400">
                          <a:effectLst/>
                        </a:rPr>
                        <a:t>/madrasah</a:t>
                      </a:r>
                      <a:r>
                        <a:rPr lang="id-ID" sz="1400">
                          <a:effectLst/>
                        </a:rPr>
                        <a:t> untuk perbaikan kinerja secara berkelanjutan yang terlihat pada perbaikan mutu pembelajaran dan capaian hasil belajar siswa.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120431477"/>
                  </a:ext>
                </a:extLst>
              </a:tr>
              <a:tr h="588083">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perbaikan kinerja khususnya pembelajaran dalam pengembangan kompetensi secara berkelanjutan setelah melakukan refleksi dan evaluasi diri dengan membuat jurnal reflektif dan catatan harian.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809571651"/>
                  </a:ext>
                </a:extLst>
              </a:tr>
              <a:tr h="286457">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sudah melakukan refleksi dan evaluasi diri untuk perbaikan kinerja dengan membuat catatan mengajar.</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189639106"/>
                  </a:ext>
                </a:extLst>
              </a:tr>
              <a:tr h="286457">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tidak melakukan atau masih memerlukan bantuan dalam melaksanakan  refleksi dan evaluasi diri.</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662902660"/>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4"/>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33" name="Google Shape;333;p34"/>
          <p:cNvSpPr txBox="1"/>
          <p:nvPr/>
        </p:nvSpPr>
        <p:spPr>
          <a:xfrm>
            <a:off x="333617" y="331302"/>
            <a:ext cx="11524766" cy="5764697"/>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21</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b="0" i="0" u="none" strike="noStrike" cap="none">
                <a:solidFill>
                  <a:schemeClr val="dk1"/>
                </a:solidFill>
                <a:latin typeface="Calibri"/>
                <a:ea typeface="Calibri"/>
                <a:cs typeface="Calibri"/>
                <a:sym typeface="Calibri"/>
              </a:rPr>
              <a:t>Guru melakukan pengembangan profesi berkelanjutan untuk meningkatkan pengetahuan, keterampilan, dan wawasan.</a:t>
            </a:r>
            <a:endParaRPr sz="2000"/>
          </a:p>
          <a:p>
            <a:pPr marL="45720" marR="0" lvl="0" indent="0" algn="just" rtl="0">
              <a:lnSpc>
                <a:spcPct val="100000"/>
              </a:lnSpc>
              <a:spcBef>
                <a:spcPts val="0"/>
              </a:spcBef>
              <a:spcAft>
                <a:spcPts val="0"/>
              </a:spcAft>
              <a:buClr>
                <a:schemeClr val="accent1"/>
              </a:buClr>
              <a:buSzPts val="1920"/>
              <a:buFont typeface="Corbel"/>
              <a:buNone/>
            </a:pPr>
            <a:endParaRPr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 </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https://drive.google.com/file/d/1kLaJVptQEpNwE-CJBAfS4-PTtyTrw7t4/view?usp=sharing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6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34" name="Google Shape;334;p34"/>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3B549B1F-BC05-49CF-B249-A22495E3EEAD}"/>
              </a:ext>
            </a:extLst>
          </p:cNvPr>
          <p:cNvGraphicFramePr>
            <a:graphicFrameLocks noGrp="1"/>
          </p:cNvGraphicFramePr>
          <p:nvPr>
            <p:extLst>
              <p:ext uri="{D42A27DB-BD31-4B8C-83A1-F6EECF244321}">
                <p14:modId xmlns:p14="http://schemas.microsoft.com/office/powerpoint/2010/main" val="428343887"/>
              </p:ext>
            </p:extLst>
          </p:nvPr>
        </p:nvGraphicFramePr>
        <p:xfrm>
          <a:off x="431525" y="1745970"/>
          <a:ext cx="11328949" cy="3218770"/>
        </p:xfrm>
        <a:graphic>
          <a:graphicData uri="http://schemas.openxmlformats.org/drawingml/2006/table">
            <a:tbl>
              <a:tblPr firstRow="1" firstCol="1" bandRow="1">
                <a:tableStyleId>{DB8D2D5C-B737-43BD-9BC7-A38F27A47712}</a:tableStyleId>
              </a:tblPr>
              <a:tblGrid>
                <a:gridCol w="1449573">
                  <a:extLst>
                    <a:ext uri="{9D8B030D-6E8A-4147-A177-3AD203B41FA5}">
                      <a16:colId xmlns:a16="http://schemas.microsoft.com/office/drawing/2014/main" val="2241507376"/>
                    </a:ext>
                  </a:extLst>
                </a:gridCol>
                <a:gridCol w="9879376">
                  <a:extLst>
                    <a:ext uri="{9D8B030D-6E8A-4147-A177-3AD203B41FA5}">
                      <a16:colId xmlns:a16="http://schemas.microsoft.com/office/drawing/2014/main" val="353246390"/>
                    </a:ext>
                  </a:extLst>
                </a:gridCol>
              </a:tblGrid>
              <a:tr h="246892">
                <a:tc>
                  <a:txBody>
                    <a:bodyPr/>
                    <a:lstStyle/>
                    <a:p>
                      <a:pPr algn="ctr">
                        <a:lnSpc>
                          <a:spcPct val="107000"/>
                        </a:lnSpc>
                        <a:spcAft>
                          <a:spcPts val="800"/>
                        </a:spcAft>
                      </a:pPr>
                      <a:r>
                        <a:rPr lang="id-ID" sz="1200">
                          <a:effectLst/>
                        </a:rPr>
                        <a:t>LEVEL</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tc>
                  <a:txBody>
                    <a:bodyPr/>
                    <a:lstStyle/>
                    <a:p>
                      <a:pPr algn="ctr">
                        <a:lnSpc>
                          <a:spcPct val="107000"/>
                        </a:lnSpc>
                        <a:spcAft>
                          <a:spcPts val="800"/>
                        </a:spcAft>
                      </a:pPr>
                      <a:r>
                        <a:rPr lang="id-ID" sz="1200">
                          <a:effectLst/>
                        </a:rPr>
                        <a:t>CAPAIAN KINERJA</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extLst>
                  <a:ext uri="{0D108BD9-81ED-4DB2-BD59-A6C34878D82A}">
                    <a16:rowId xmlns:a16="http://schemas.microsoft.com/office/drawing/2014/main" val="774907072"/>
                  </a:ext>
                </a:extLst>
              </a:tr>
              <a:tr h="915255">
                <a:tc>
                  <a:txBody>
                    <a:bodyPr/>
                    <a:lstStyle/>
                    <a:p>
                      <a:pPr algn="ctr">
                        <a:lnSpc>
                          <a:spcPct val="107000"/>
                        </a:lnSpc>
                        <a:spcAft>
                          <a:spcPts val="800"/>
                        </a:spcAft>
                      </a:pPr>
                      <a:r>
                        <a:rPr lang="id-ID" sz="1200">
                          <a:effectLst/>
                        </a:rPr>
                        <a:t>4</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tc>
                  <a:txBody>
                    <a:bodyPr/>
                    <a:lstStyle/>
                    <a:p>
                      <a:pPr>
                        <a:lnSpc>
                          <a:spcPct val="107000"/>
                        </a:lnSpc>
                        <a:spcAft>
                          <a:spcPts val="800"/>
                        </a:spcAft>
                      </a:pPr>
                      <a:r>
                        <a:rPr lang="id-ID" sz="1200">
                          <a:effectLst/>
                        </a:rPr>
                        <a:t>Guru melakukan pengembangan  profesi berkelanjutan atas inisiatif sendiri yang hasilnya berdampak terhadap peningkatan mutu pembelajaran dan capaian belajar siswa yang dilakukan melalui beragam bentuk kegiatan belajar melalui diskusi antarteman sejawat, KKG/MGMP atau sejenisnya, belajar daring, mengikuti diklat/seminar, publikasi ilmiah, karya inovatif  dan membagikan praktik baik kepada orang lain di dalam dan di luar sekolah/madrasah baik secara lisan maupun tulisan melalui berbagai media.</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extLst>
                  <a:ext uri="{0D108BD9-81ED-4DB2-BD59-A6C34878D82A}">
                    <a16:rowId xmlns:a16="http://schemas.microsoft.com/office/drawing/2014/main" val="1227135522"/>
                  </a:ext>
                </a:extLst>
              </a:tr>
              <a:tr h="838684">
                <a:tc>
                  <a:txBody>
                    <a:bodyPr/>
                    <a:lstStyle/>
                    <a:p>
                      <a:pPr algn="ctr">
                        <a:lnSpc>
                          <a:spcPct val="107000"/>
                        </a:lnSpc>
                        <a:spcAft>
                          <a:spcPts val="800"/>
                        </a:spcAft>
                      </a:pPr>
                      <a:r>
                        <a:rPr lang="id-ID" sz="1200">
                          <a:effectLst/>
                        </a:rPr>
                        <a:t>3</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tc>
                  <a:txBody>
                    <a:bodyPr/>
                    <a:lstStyle/>
                    <a:p>
                      <a:pPr>
                        <a:lnSpc>
                          <a:spcPct val="107000"/>
                        </a:lnSpc>
                        <a:spcAft>
                          <a:spcPts val="800"/>
                        </a:spcAft>
                      </a:pPr>
                      <a:r>
                        <a:rPr lang="id-ID" sz="1200">
                          <a:effectLst/>
                        </a:rPr>
                        <a:t>Guru melakukan pengembangan  profesi berkelanjutan atas inisiatif sendiri yang hasilnya berdampak terhadap peningkatan mutu pembelajaran dan capaian belajar siswa yang dilakukan melalui beragam bentuk kegiatan belajar melalui diskusi antarteman sejawat, KKG/MGMP atau sejenisnya, belajar daring, mengikuti diklat/seminar, publikasi ilmiah, karya inovatif dan membagikan praktik baik kepada teman sejawat di sekolah/madrasah.</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extLst>
                  <a:ext uri="{0D108BD9-81ED-4DB2-BD59-A6C34878D82A}">
                    <a16:rowId xmlns:a16="http://schemas.microsoft.com/office/drawing/2014/main" val="211337142"/>
                  </a:ext>
                </a:extLst>
              </a:tr>
              <a:tr h="685541">
                <a:tc>
                  <a:txBody>
                    <a:bodyPr/>
                    <a:lstStyle/>
                    <a:p>
                      <a:pPr algn="ctr">
                        <a:lnSpc>
                          <a:spcPct val="107000"/>
                        </a:lnSpc>
                        <a:spcAft>
                          <a:spcPts val="800"/>
                        </a:spcAft>
                      </a:pPr>
                      <a:r>
                        <a:rPr lang="id-ID" sz="1200">
                          <a:effectLst/>
                        </a:rPr>
                        <a:t>2</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tc>
                  <a:txBody>
                    <a:bodyPr/>
                    <a:lstStyle/>
                    <a:p>
                      <a:pPr>
                        <a:lnSpc>
                          <a:spcPct val="107000"/>
                        </a:lnSpc>
                        <a:spcAft>
                          <a:spcPts val="800"/>
                        </a:spcAft>
                      </a:pPr>
                      <a:r>
                        <a:rPr lang="id-ID" sz="1200">
                          <a:effectLst/>
                        </a:rPr>
                        <a:t>Guru melakukan  pengembangan  profesi berkelanjutan atas anjuran/himbauan yang hasilnya berdampak terhadap peningkatan mutu pembelajaran dan capaian belajar siswa yang dilakukan melalui beragam bentuk kegiatan belajar melalui diskusi antarteman sejawat, KKG/MGMP atau sejenisnya, belajar daring,  mengikuti diklat/seminar, publikasi ilmiah, karya inovatif.</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extLst>
                  <a:ext uri="{0D108BD9-81ED-4DB2-BD59-A6C34878D82A}">
                    <a16:rowId xmlns:a16="http://schemas.microsoft.com/office/drawing/2014/main" val="122128308"/>
                  </a:ext>
                </a:extLst>
              </a:tr>
              <a:tr h="532398">
                <a:tc>
                  <a:txBody>
                    <a:bodyPr/>
                    <a:lstStyle/>
                    <a:p>
                      <a:pPr algn="ctr">
                        <a:lnSpc>
                          <a:spcPct val="107000"/>
                        </a:lnSpc>
                        <a:spcAft>
                          <a:spcPts val="800"/>
                        </a:spcAft>
                      </a:pPr>
                      <a:r>
                        <a:rPr lang="id-ID" sz="1200">
                          <a:effectLst/>
                        </a:rPr>
                        <a:t>1</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tc>
                  <a:txBody>
                    <a:bodyPr/>
                    <a:lstStyle/>
                    <a:p>
                      <a:pPr>
                        <a:lnSpc>
                          <a:spcPct val="107000"/>
                        </a:lnSpc>
                        <a:spcAft>
                          <a:spcPts val="800"/>
                        </a:spcAft>
                      </a:pPr>
                      <a:r>
                        <a:rPr lang="id-ID" sz="1200">
                          <a:effectLst/>
                        </a:rPr>
                        <a:t>Guru melakukan pengembangan  profesi berdasarkan inisiatif sekolah/madrasah yang hasilnya belum berdampak terhadap peningkatan mutu pembelajaran dan capaian belajar siswa dalam bentuk kegiatan yang masih terbatas dan hasilnya belum dibagikan kepada orang lain.</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7405" marR="37405" marT="0" marB="0" anchor="ctr"/>
                </a:tc>
                <a:extLst>
                  <a:ext uri="{0D108BD9-81ED-4DB2-BD59-A6C34878D82A}">
                    <a16:rowId xmlns:a16="http://schemas.microsoft.com/office/drawing/2014/main" val="1547676207"/>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6"/>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40" name="Google Shape;340;p46"/>
          <p:cNvSpPr txBox="1"/>
          <p:nvPr/>
        </p:nvSpPr>
        <p:spPr>
          <a:xfrm>
            <a:off x="392943" y="78402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22</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Guru mengembangkan strategi, model, metode, teknik, dan media pembelajaran yang kreatif dan inovatif.</a:t>
            </a:r>
            <a:endParaRPr sz="1800"/>
          </a:p>
          <a:p>
            <a:pPr marL="45720" marR="0" lvl="0" indent="0" algn="just" rtl="0">
              <a:lnSpc>
                <a:spcPct val="100000"/>
              </a:lnSpc>
              <a:spcBef>
                <a:spcPts val="0"/>
              </a:spcBef>
              <a:spcAft>
                <a:spcPts val="0"/>
              </a:spcAft>
              <a:buClr>
                <a:schemeClr val="accent1"/>
              </a:buClr>
              <a:buSzPts val="1920"/>
              <a:buFont typeface="Corbel"/>
              <a:buNone/>
            </a:pPr>
            <a:endParaRPr lang="en-US" sz="24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sz="24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rgbClr val="C00000"/>
                </a:solidFill>
                <a:latin typeface="Calibri"/>
                <a:ea typeface="Calibri"/>
                <a:cs typeface="Calibri"/>
                <a:sym typeface="Calibri"/>
              </a:rPr>
              <a:t> </a:t>
            </a:r>
            <a:r>
              <a:rPr lang="en-US" sz="1800" b="1" i="0" u="none" strike="noStrike" cap="none">
                <a:solidFill>
                  <a:srgbClr val="C00000"/>
                </a:solidFill>
                <a:latin typeface="Calibri"/>
                <a:ea typeface="Calibri"/>
                <a:cs typeface="Calibri"/>
                <a:sym typeface="Calibri"/>
                <a:hlinkClick r:id="rId3"/>
              </a:rPr>
              <a:t>https://drive.google.com/file/d/1rRPAIKvqfaCJBs7PYwK7NJSeAvnFJJuQ/view?usp=sharing</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7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8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41" name="Google Shape;341;p46"/>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BF2A935-E744-421C-AC29-661EC3CE9372}"/>
              </a:ext>
            </a:extLst>
          </p:cNvPr>
          <p:cNvGraphicFramePr>
            <a:graphicFrameLocks noGrp="1"/>
          </p:cNvGraphicFramePr>
          <p:nvPr>
            <p:extLst>
              <p:ext uri="{D42A27DB-BD31-4B8C-83A1-F6EECF244321}">
                <p14:modId xmlns:p14="http://schemas.microsoft.com/office/powerpoint/2010/main" val="3131989060"/>
              </p:ext>
            </p:extLst>
          </p:nvPr>
        </p:nvGraphicFramePr>
        <p:xfrm>
          <a:off x="513189" y="1984148"/>
          <a:ext cx="10727967" cy="2889704"/>
        </p:xfrm>
        <a:graphic>
          <a:graphicData uri="http://schemas.openxmlformats.org/drawingml/2006/table">
            <a:tbl>
              <a:tblPr firstRow="1" firstCol="1" bandRow="1">
                <a:tableStyleId>{DB8D2D5C-B737-43BD-9BC7-A38F27A47712}</a:tableStyleId>
              </a:tblPr>
              <a:tblGrid>
                <a:gridCol w="1385224">
                  <a:extLst>
                    <a:ext uri="{9D8B030D-6E8A-4147-A177-3AD203B41FA5}">
                      <a16:colId xmlns:a16="http://schemas.microsoft.com/office/drawing/2014/main" val="1709500323"/>
                    </a:ext>
                  </a:extLst>
                </a:gridCol>
                <a:gridCol w="9342743">
                  <a:extLst>
                    <a:ext uri="{9D8B030D-6E8A-4147-A177-3AD203B41FA5}">
                      <a16:colId xmlns:a16="http://schemas.microsoft.com/office/drawing/2014/main" val="3860125354"/>
                    </a:ext>
                  </a:extLst>
                </a:gridCol>
              </a:tblGrid>
              <a:tr h="243009">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1466974448"/>
                  </a:ext>
                </a:extLst>
              </a:tr>
              <a:tr h="865166">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Guru mengembangkan/memodifikasi strategi, model, metode, teknik, dan media pembelajaran inovatif dan kreatif yang dapat mendorong siswa belajar secara aktif, efektif, dan menyenangkan sesuai dengan tujuan pembelajaran serta menginspirasi teman sejawat dan/atau dapat diduplikasi oleh orang lain. </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3250016736"/>
                  </a:ext>
                </a:extLst>
              </a:tr>
              <a:tr h="616303">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Guru mengembangkan/memodifikasi strategi, model, metode, teknik, dan media pembelajaran inovatif dan kreatif yang dapat mendorong siswa belajar secara aktif, efektif, dan menyenangkan sesuai dengan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1304442764"/>
                  </a:ext>
                </a:extLst>
              </a:tr>
              <a:tr h="616303">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Guru mengembangkan/memodifikasi strategi, model, metode, teknik, dan media pembelajaran yang dapat mendorong siswa belajar secara aktif dan menyenangkan tanpa adanya kaitan langsung dengan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2513021400"/>
                  </a:ext>
                </a:extLst>
              </a:tr>
              <a:tr h="491872">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Guru mengembangkan/memodifikasi strategi, model, metode, teknik, dan media pembelajaran yang tidak mendorong tercapainya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354325919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7"/>
          <p:cNvSpPr txBox="1">
            <a:spLocks noGrp="1"/>
          </p:cNvSpPr>
          <p:nvPr>
            <p:ph type="body" idx="1"/>
          </p:nvPr>
        </p:nvSpPr>
        <p:spPr>
          <a:xfrm>
            <a:off x="658907" y="1893454"/>
            <a:ext cx="11151474"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47" name="Google Shape;347;p47"/>
          <p:cNvSpPr txBox="1"/>
          <p:nvPr/>
        </p:nvSpPr>
        <p:spPr>
          <a:xfrm>
            <a:off x="294969" y="784020"/>
            <a:ext cx="11238124"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SMK-40 :</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Guru melaksanakan kegiatan pelatihan asesor kompetensi atau magang di dunia kerja.</a:t>
            </a:r>
            <a:endParaRPr sz="1800"/>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rgbClr val="C00000"/>
                </a:solidFill>
                <a:latin typeface="Calibri"/>
                <a:ea typeface="Calibri"/>
                <a:cs typeface="Calibri"/>
                <a:sym typeface="Calibri"/>
                <a:hlinkClick r:id="rId3"/>
              </a:rPr>
              <a:t>https://drive.google.com/file/d/1b3fNsPt9w6cLr2Ls_txk1mctGB3Jhbl_/view?usp=sharing</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48" name="Google Shape;348;p47"/>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3B5EF23-8A22-4D9F-A4D0-D3145A9E2EA7}"/>
              </a:ext>
            </a:extLst>
          </p:cNvPr>
          <p:cNvGraphicFramePr>
            <a:graphicFrameLocks noGrp="1"/>
          </p:cNvGraphicFramePr>
          <p:nvPr>
            <p:extLst>
              <p:ext uri="{D42A27DB-BD31-4B8C-83A1-F6EECF244321}">
                <p14:modId xmlns:p14="http://schemas.microsoft.com/office/powerpoint/2010/main" val="778824073"/>
              </p:ext>
            </p:extLst>
          </p:nvPr>
        </p:nvGraphicFramePr>
        <p:xfrm>
          <a:off x="477077" y="2067240"/>
          <a:ext cx="11056016" cy="2495999"/>
        </p:xfrm>
        <a:graphic>
          <a:graphicData uri="http://schemas.openxmlformats.org/drawingml/2006/table">
            <a:tbl>
              <a:tblPr firstRow="1" firstCol="1" bandRow="1">
                <a:tableStyleId>{DB8D2D5C-B737-43BD-9BC7-A38F27A47712}</a:tableStyleId>
              </a:tblPr>
              <a:tblGrid>
                <a:gridCol w="1421088">
                  <a:extLst>
                    <a:ext uri="{9D8B030D-6E8A-4147-A177-3AD203B41FA5}">
                      <a16:colId xmlns:a16="http://schemas.microsoft.com/office/drawing/2014/main" val="1782926523"/>
                    </a:ext>
                  </a:extLst>
                </a:gridCol>
                <a:gridCol w="9634928">
                  <a:extLst>
                    <a:ext uri="{9D8B030D-6E8A-4147-A177-3AD203B41FA5}">
                      <a16:colId xmlns:a16="http://schemas.microsoft.com/office/drawing/2014/main" val="3100077333"/>
                    </a:ext>
                  </a:extLst>
                </a:gridCol>
              </a:tblGrid>
              <a:tr h="354586">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976486995"/>
                  </a:ext>
                </a:extLst>
              </a:tr>
              <a:tr h="469320">
                <a:tc>
                  <a:txBody>
                    <a:bodyPr/>
                    <a:lstStyle/>
                    <a:p>
                      <a:pPr algn="ctr">
                        <a:lnSpc>
                          <a:spcPct val="107000"/>
                        </a:lnSpc>
                        <a:spcAft>
                          <a:spcPts val="800"/>
                        </a:spcAft>
                      </a:pPr>
                      <a:r>
                        <a:rPr lang="id-ID" sz="1600">
                          <a:effectLst/>
                        </a:rPr>
                        <a:t>4</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Guru SMK/MAK menerapkan hasil pelatihan asesor kompetensi atau hasil magang di dunia kerja dalam proses belajar yang diampu di kelas maupun di ruang praktik sesuai dengan iklim di dunia kerja yang produktif.</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773267706"/>
                  </a:ext>
                </a:extLst>
              </a:tr>
              <a:tr h="469320">
                <a:tc>
                  <a:txBody>
                    <a:bodyPr/>
                    <a:lstStyle/>
                    <a:p>
                      <a:pPr algn="ctr">
                        <a:lnSpc>
                          <a:spcPct val="107000"/>
                        </a:lnSpc>
                        <a:spcAft>
                          <a:spcPts val="800"/>
                        </a:spcAft>
                      </a:pPr>
                      <a:r>
                        <a:rPr lang="id-ID" sz="1600">
                          <a:effectLst/>
                        </a:rPr>
                        <a:t>3</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Guru SMK/MAK menerapkan hasil pelatihan asesor kompetensi atau hasil magang di dunia kerja dalam proses belajar yang diampu di kelas maupun di ruang praktik.</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389242571"/>
                  </a:ext>
                </a:extLst>
              </a:tr>
              <a:tr h="469320">
                <a:tc>
                  <a:txBody>
                    <a:bodyPr/>
                    <a:lstStyle/>
                    <a:p>
                      <a:pPr algn="ctr">
                        <a:lnSpc>
                          <a:spcPct val="107000"/>
                        </a:lnSpc>
                        <a:spcAft>
                          <a:spcPts val="800"/>
                        </a:spcAft>
                      </a:pPr>
                      <a:r>
                        <a:rPr lang="id-ID" sz="1600">
                          <a:effectLst/>
                        </a:rPr>
                        <a:t>2</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Guru SMK/MAK mengikuti pelatihan asesor kompetensi atau magang di dunia kerja namun belum diterapkan dalam proses pembelajaran.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140768437"/>
                  </a:ext>
                </a:extLst>
              </a:tr>
              <a:tr h="354586">
                <a:tc>
                  <a:txBody>
                    <a:bodyPr/>
                    <a:lstStyle/>
                    <a:p>
                      <a:pPr algn="ctr">
                        <a:lnSpc>
                          <a:spcPct val="107000"/>
                        </a:lnSpc>
                        <a:spcAft>
                          <a:spcPts val="800"/>
                        </a:spcAft>
                      </a:pPr>
                      <a:r>
                        <a:rPr lang="id-ID" sz="1600">
                          <a:effectLst/>
                        </a:rPr>
                        <a:t>1</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Belum ada guru yang mengikuti pelatihan asesor kompetensi atau magang di dunia kerja.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7622972"/>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8"/>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54" name="Google Shape;354;p48"/>
          <p:cNvSpPr txBox="1"/>
          <p:nvPr/>
        </p:nvSpPr>
        <p:spPr>
          <a:xfrm>
            <a:off x="196298" y="339131"/>
            <a:ext cx="11141400" cy="6012507"/>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SD/MI 36 :</a:t>
            </a:r>
            <a:endParaRPr/>
          </a:p>
          <a:p>
            <a:pPr marL="45720" marR="0" lvl="0" indent="0" algn="just" rtl="0">
              <a:lnSpc>
                <a:spcPct val="100000"/>
              </a:lnSpc>
              <a:spcBef>
                <a:spcPts val="0"/>
              </a:spcBef>
              <a:spcAft>
                <a:spcPts val="0"/>
              </a:spcAft>
              <a:buClr>
                <a:schemeClr val="accent1"/>
              </a:buClr>
              <a:buSzPts val="1920"/>
              <a:buFont typeface="Corbel"/>
              <a:buNone/>
            </a:pPr>
            <a:endParaRPr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Guru mengembangkan perangkat pembelajaran tematik terpadu.</a:t>
            </a:r>
            <a:endParaRPr sz="1800"/>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24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rgbClr val="C00000"/>
                </a:solidFill>
                <a:latin typeface="Calibri"/>
                <a:ea typeface="Calibri"/>
                <a:cs typeface="Calibri"/>
                <a:sym typeface="Calibri"/>
                <a:hlinkClick r:id="rId3"/>
              </a:rPr>
              <a:t>https://drive.google.com/file/d/1SWJxRJLuvtsFRr69ZhhHmUoB_2ICMKkz/view?usp=sharing</a:t>
            </a:r>
            <a:endParaRPr lang="en-US" sz="1800" b="1"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55" name="Google Shape;355;p48"/>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                      MUTU GURU</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8CCA359-EE94-4150-84B9-FAF87FA1728D}"/>
              </a:ext>
            </a:extLst>
          </p:cNvPr>
          <p:cNvGraphicFramePr>
            <a:graphicFrameLocks noGrp="1"/>
          </p:cNvGraphicFramePr>
          <p:nvPr>
            <p:extLst>
              <p:ext uri="{D42A27DB-BD31-4B8C-83A1-F6EECF244321}">
                <p14:modId xmlns:p14="http://schemas.microsoft.com/office/powerpoint/2010/main" val="2541366688"/>
              </p:ext>
            </p:extLst>
          </p:nvPr>
        </p:nvGraphicFramePr>
        <p:xfrm>
          <a:off x="196297" y="1692530"/>
          <a:ext cx="11720399" cy="3076115"/>
        </p:xfrm>
        <a:graphic>
          <a:graphicData uri="http://schemas.openxmlformats.org/drawingml/2006/table">
            <a:tbl>
              <a:tblPr firstRow="1" firstCol="1" bandRow="1">
                <a:tableStyleId>{DB8D2D5C-B737-43BD-9BC7-A38F27A47712}</a:tableStyleId>
              </a:tblPr>
              <a:tblGrid>
                <a:gridCol w="1040302">
                  <a:extLst>
                    <a:ext uri="{9D8B030D-6E8A-4147-A177-3AD203B41FA5}">
                      <a16:colId xmlns:a16="http://schemas.microsoft.com/office/drawing/2014/main" val="873348549"/>
                    </a:ext>
                  </a:extLst>
                </a:gridCol>
                <a:gridCol w="10680097">
                  <a:extLst>
                    <a:ext uri="{9D8B030D-6E8A-4147-A177-3AD203B41FA5}">
                      <a16:colId xmlns:a16="http://schemas.microsoft.com/office/drawing/2014/main" val="2899785289"/>
                    </a:ext>
                  </a:extLst>
                </a:gridCol>
              </a:tblGrid>
              <a:tr h="221853">
                <a:tc>
                  <a:txBody>
                    <a:bodyPr/>
                    <a:lstStyle/>
                    <a:p>
                      <a:pPr algn="ctr">
                        <a:lnSpc>
                          <a:spcPct val="107000"/>
                        </a:lnSpc>
                        <a:spcAft>
                          <a:spcPts val="800"/>
                        </a:spcAft>
                      </a:pPr>
                      <a:r>
                        <a:rPr lang="id-ID" sz="1400">
                          <a:effectLst/>
                        </a:rPr>
                        <a:t>LEVEL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gn="ctr">
                        <a:lnSpc>
                          <a:spcPct val="107000"/>
                        </a:lnSpc>
                        <a:spcAft>
                          <a:spcPts val="800"/>
                        </a:spcAft>
                      </a:pPr>
                      <a:r>
                        <a:rPr lang="id-ID" sz="1400">
                          <a:effectLst/>
                        </a:rPr>
                        <a:t>CAPAIAN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3414083624"/>
                  </a:ext>
                </a:extLst>
              </a:tr>
              <a:tr h="922698">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400">
                          <a:effectLst/>
                        </a:rPr>
                        <a:t>Guru mampu mengembangkan perangkat pembelajaran tematik terpadu yang menunjukkan adanya keterkaitan kompetensi dasar dan indikator dari beberapa mata pelajaran untuk setiap tema yang didukung oleh pemilihan strategi pembelajaran yang relevan, penggunaan media yang tepat, pemanfaatan lingkungan sebagai sumber belajar dan penilaian autentik agar pembelajaran mencapai keterampilan siswa berpikir tingkat tinggi yang dilakukan secara konsisten dan sistematis.</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1727926805"/>
                  </a:ext>
                </a:extLst>
              </a:tr>
              <a:tr h="922698">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400">
                          <a:effectLst/>
                        </a:rPr>
                        <a:t>Guru mampu mengembangkan perangkat pembelajaran tematik terpadu yang menunjukkan adanya keterkaitan kompetensi dasar dan indikator dari beberapa mata pelajaran untuk setiap tema yang didukung oleh pemilihan strategi pembelajaran yang relevan, penggunaan media yang tepat, pemanfaatan lingkungan sebagai sumber belajar dan penilaian autentik agar pembelajaran mencapai keterampilan siswa berpikir tingkat tinggi.</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2145050300"/>
                  </a:ext>
                </a:extLst>
              </a:tr>
              <a:tr h="689083">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400">
                          <a:effectLst/>
                        </a:rPr>
                        <a:t>Guru mampu mengembangkan perangkat pembelajaran tematik terpadu yang menunjukkan adanya keterkaitan kompetensi dasar dan indikator dari beberapa mata pelajaran untuk setiap tema yang didukung oleh pemilihan strategi pembelajaran yang relevan, penggunaan media yang tepat, pemanfaatan lingkungan sebagai sumber belajar dan penilaian autentik.</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1889418289"/>
                  </a:ext>
                </a:extLst>
              </a:tr>
              <a:tr h="319783">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400">
                          <a:effectLst/>
                        </a:rPr>
                        <a:t>Guru mengembangkan perangkat pembelajaran tematik terpadu berdasarkan materi pada buku guru yang disiapkan Kemendikbud.</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3714147808"/>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1"/>
            <a:ext cx="12192000" cy="255404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KERJA INDIVIDU 1</a:t>
            </a:r>
            <a:br>
              <a:rPr lang="en-US" sz="3959" b="1">
                <a:latin typeface="Arial Black"/>
                <a:ea typeface="Arial Black"/>
                <a:cs typeface="Arial Black"/>
                <a:sym typeface="Arial Black"/>
              </a:rPr>
            </a:br>
            <a:r>
              <a:rPr lang="en-US" sz="3959" b="1">
                <a:latin typeface="Arial Black"/>
                <a:ea typeface="Arial Black"/>
                <a:cs typeface="Arial Black"/>
                <a:sym typeface="Arial Black"/>
              </a:rPr>
              <a:t>Menyusun Kesimpulan</a:t>
            </a:r>
            <a:br>
              <a:rPr lang="en-US" sz="3959" b="1">
                <a:latin typeface="Arial Black"/>
                <a:ea typeface="Arial Black"/>
                <a:cs typeface="Arial Black"/>
                <a:sym typeface="Arial Black"/>
              </a:rPr>
            </a:br>
            <a:r>
              <a:rPr lang="en-US" sz="2520" b="1">
                <a:latin typeface="Arial Black"/>
                <a:ea typeface="Arial Black"/>
                <a:cs typeface="Arial Black"/>
                <a:sym typeface="Arial Black"/>
              </a:rPr>
              <a:t>( Maksimum 20 menit)</a:t>
            </a:r>
            <a:endParaRPr sz="3959" b="1">
              <a:latin typeface="Arial Black"/>
              <a:ea typeface="Arial Black"/>
              <a:cs typeface="Arial Black"/>
              <a:sym typeface="Arial Black"/>
            </a:endParaRPr>
          </a:p>
        </p:txBody>
      </p:sp>
    </p:spTree>
    <p:extLst>
      <p:ext uri="{BB962C8B-B14F-4D97-AF65-F5344CB8AC3E}">
        <p14:creationId xmlns:p14="http://schemas.microsoft.com/office/powerpoint/2010/main" val="1846144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56"/>
          <p:cNvSpPr txBox="1">
            <a:spLocks noGrp="1"/>
          </p:cNvSpPr>
          <p:nvPr>
            <p:ph type="title"/>
          </p:nvPr>
        </p:nvSpPr>
        <p:spPr>
          <a:xfrm>
            <a:off x="838200" y="1934217"/>
            <a:ext cx="10515600" cy="235118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ts val="1800"/>
              <a:buNone/>
            </a:pPr>
            <a:r>
              <a:rPr lang="en-US" b="1"/>
              <a:t>MEMERIKSA </a:t>
            </a:r>
            <a:br>
              <a:rPr lang="en-US" b="1"/>
            </a:br>
            <a:r>
              <a:rPr lang="en-US" b="1"/>
              <a:t>KERJA INDIVIDU 1 PEMBUATAN KESIMPULAN</a:t>
            </a:r>
            <a:br>
              <a:rPr lang="en-US" b="1"/>
            </a:br>
            <a:r>
              <a:rPr lang="en-US" b="1"/>
              <a:t>(20 MENIT)</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2"/>
            <a:ext cx="12192000" cy="21612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KERJA INDIVIDU 2</a:t>
            </a:r>
            <a:br>
              <a:rPr lang="en-US" sz="3959" b="1">
                <a:latin typeface="Arial Black"/>
                <a:ea typeface="Arial Black"/>
                <a:cs typeface="Arial Black"/>
                <a:sym typeface="Arial Black"/>
              </a:rPr>
            </a:br>
            <a:r>
              <a:rPr lang="en-US" sz="3959" b="1">
                <a:latin typeface="Arial Black"/>
                <a:ea typeface="Arial Black"/>
                <a:cs typeface="Arial Black"/>
                <a:sym typeface="Arial Black"/>
              </a:rPr>
              <a:t>Memberi Penilaian Level Capain Kinerja</a:t>
            </a:r>
            <a:br>
              <a:rPr lang="en-US" sz="3959" b="1">
                <a:latin typeface="Arial Black"/>
                <a:ea typeface="Arial Black"/>
                <a:cs typeface="Arial Black"/>
                <a:sym typeface="Arial Black"/>
              </a:rPr>
            </a:br>
            <a:r>
              <a:rPr lang="en-US" sz="2520" b="1">
                <a:latin typeface="Arial Black"/>
                <a:ea typeface="Arial Black"/>
                <a:cs typeface="Arial Black"/>
                <a:sym typeface="Arial Black"/>
              </a:rPr>
              <a:t>( Maksimum 15 menit)</a:t>
            </a:r>
            <a:endParaRPr sz="3959" b="1">
              <a:latin typeface="Arial Black"/>
              <a:ea typeface="Arial Black"/>
              <a:cs typeface="Arial Black"/>
              <a:sym typeface="Arial Blac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2"/>
            <a:ext cx="12192000" cy="21612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MEMERIKSA </a:t>
            </a:r>
            <a:br>
              <a:rPr lang="en-US" sz="3959" b="1">
                <a:latin typeface="Arial Black"/>
                <a:ea typeface="Arial Black"/>
                <a:cs typeface="Arial Black"/>
                <a:sym typeface="Arial Black"/>
              </a:rPr>
            </a:br>
            <a:r>
              <a:rPr lang="en-US" sz="3959" b="1">
                <a:latin typeface="Arial Black"/>
                <a:ea typeface="Arial Black"/>
                <a:cs typeface="Arial Black"/>
                <a:sym typeface="Arial Black"/>
              </a:rPr>
              <a:t>KERJA INDIVIDU 2 </a:t>
            </a:r>
            <a:br>
              <a:rPr lang="en-US" sz="3959" b="1">
                <a:latin typeface="Arial Black"/>
                <a:ea typeface="Arial Black"/>
                <a:cs typeface="Arial Black"/>
                <a:sym typeface="Arial Black"/>
              </a:rPr>
            </a:br>
            <a:r>
              <a:rPr lang="en-US" sz="2520" b="1">
                <a:latin typeface="Arial Black"/>
                <a:ea typeface="Arial Black"/>
                <a:cs typeface="Arial Black"/>
                <a:sym typeface="Arial Black"/>
              </a:rPr>
              <a:t>( Maksimum 15 menit)</a:t>
            </a:r>
            <a:endParaRPr sz="3959" b="1">
              <a:latin typeface="Arial Black"/>
              <a:ea typeface="Arial Black"/>
              <a:cs typeface="Arial Black"/>
              <a:sym typeface="Arial Black"/>
            </a:endParaRPr>
          </a:p>
        </p:txBody>
      </p:sp>
    </p:spTree>
    <p:extLst>
      <p:ext uri="{BB962C8B-B14F-4D97-AF65-F5344CB8AC3E}">
        <p14:creationId xmlns:p14="http://schemas.microsoft.com/office/powerpoint/2010/main" val="1565890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Black"/>
              <a:buNone/>
            </a:pPr>
            <a:r>
              <a:rPr lang="en-US" b="1">
                <a:latin typeface="Arial Black"/>
                <a:ea typeface="Arial Black"/>
                <a:cs typeface="Arial Black"/>
                <a:sym typeface="Arial Black"/>
              </a:rPr>
              <a:t>REFLEKSI</a:t>
            </a:r>
            <a:endParaRPr b="1">
              <a:latin typeface="Arial Black"/>
              <a:ea typeface="Arial Black"/>
              <a:cs typeface="Arial Black"/>
              <a:sym typeface="Arial Black"/>
            </a:endParaRPr>
          </a:p>
        </p:txBody>
      </p:sp>
      <p:sp>
        <p:nvSpPr>
          <p:cNvPr id="951" name="Google Shape;951;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MUTU LULUSAN</a:t>
            </a:r>
            <a:endParaRPr/>
          </a:p>
          <a:p>
            <a:pPr marL="0" lvl="0" indent="0" algn="ctr" rtl="0">
              <a:lnSpc>
                <a:spcPct val="90000"/>
              </a:lnSpc>
              <a:spcBef>
                <a:spcPts val="1000"/>
              </a:spcBef>
              <a:spcAft>
                <a:spcPts val="0"/>
              </a:spcAft>
              <a:buClr>
                <a:schemeClr val="dk1"/>
              </a:buClr>
              <a:buSzPts val="2400"/>
              <a:buNone/>
            </a:pPr>
            <a:r>
              <a:rPr lang="en-US"/>
              <a:t>(10 Menit)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40"/>
          <p:cNvSpPr txBox="1">
            <a:spLocks noGrp="1"/>
          </p:cNvSpPr>
          <p:nvPr>
            <p:ph type="title"/>
          </p:nvPr>
        </p:nvSpPr>
        <p:spPr>
          <a:xfrm>
            <a:off x="1143000" y="609600"/>
            <a:ext cx="9875519"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b="1">
                <a:latin typeface="Arial Black"/>
                <a:ea typeface="Arial Black"/>
                <a:cs typeface="Arial Black"/>
                <a:sym typeface="Arial Black"/>
              </a:rPr>
              <a:t>PROSEDUR REFLEKSI</a:t>
            </a:r>
            <a:endParaRPr b="1">
              <a:latin typeface="Arial Black"/>
              <a:ea typeface="Arial Black"/>
              <a:cs typeface="Arial Black"/>
              <a:sym typeface="Arial Black"/>
            </a:endParaRPr>
          </a:p>
        </p:txBody>
      </p:sp>
      <p:sp>
        <p:nvSpPr>
          <p:cNvPr id="957" name="Google Shape;957;p40"/>
          <p:cNvSpPr txBox="1">
            <a:spLocks noGrp="1"/>
          </p:cNvSpPr>
          <p:nvPr>
            <p:ph type="body" idx="1"/>
          </p:nvPr>
        </p:nvSpPr>
        <p:spPr>
          <a:xfrm>
            <a:off x="838200" y="2247165"/>
            <a:ext cx="10515600" cy="332112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Klik link :    ……………………. yang di share di chat room oleh panitia.</a:t>
            </a:r>
            <a:endParaRPr/>
          </a:p>
          <a:p>
            <a:pPr marL="228600" lvl="0" indent="-228600" algn="l" rtl="0">
              <a:lnSpc>
                <a:spcPct val="90000"/>
              </a:lnSpc>
              <a:spcBef>
                <a:spcPts val="1000"/>
              </a:spcBef>
              <a:spcAft>
                <a:spcPts val="0"/>
              </a:spcAft>
              <a:buClr>
                <a:schemeClr val="dk1"/>
              </a:buClr>
              <a:buSzPts val="2800"/>
              <a:buChar char="•"/>
            </a:pPr>
            <a:r>
              <a:rPr lang="en-US"/>
              <a:t>Silahkan peserta pelatihan calon asesor mengisi form secara individu selama max 5 menit.</a:t>
            </a:r>
            <a:endParaRPr/>
          </a:p>
          <a:p>
            <a:pPr marL="228600" lvl="0" indent="-228600" algn="l" rtl="0">
              <a:lnSpc>
                <a:spcPct val="90000"/>
              </a:lnSpc>
              <a:spcBef>
                <a:spcPts val="1000"/>
              </a:spcBef>
              <a:spcAft>
                <a:spcPts val="0"/>
              </a:spcAft>
              <a:buClr>
                <a:schemeClr val="dk1"/>
              </a:buClr>
              <a:buSzPts val="2800"/>
              <a:buChar char="•"/>
            </a:pPr>
            <a:r>
              <a:rPr lang="en-US"/>
              <a:t>Panitia menyalakan music background selama pengisian refleksi</a:t>
            </a:r>
            <a:endParaRPr/>
          </a:p>
        </p:txBody>
      </p:sp>
      <p:pic>
        <p:nvPicPr>
          <p:cNvPr id="958" name="Google Shape;958;p40"/>
          <p:cNvPicPr preferRelativeResize="0"/>
          <p:nvPr/>
        </p:nvPicPr>
        <p:blipFill rotWithShape="1">
          <a:blip r:embed="rId3">
            <a:alphaModFix/>
          </a:blip>
          <a:srcRect/>
          <a:stretch/>
        </p:blipFill>
        <p:spPr>
          <a:xfrm>
            <a:off x="5674359" y="4646385"/>
            <a:ext cx="406400" cy="406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26"/>
          <p:cNvSpPr txBox="1">
            <a:spLocks noGrp="1"/>
          </p:cNvSpPr>
          <p:nvPr>
            <p:ph type="ctrTitle"/>
          </p:nvPr>
        </p:nvSpPr>
        <p:spPr>
          <a:xfrm>
            <a:off x="2324100" y="1292316"/>
            <a:ext cx="7543800" cy="102847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2E75B5"/>
              </a:buClr>
              <a:buSzPts val="6600"/>
              <a:buFont typeface="Dancing Script"/>
              <a:buNone/>
            </a:pPr>
            <a:r>
              <a:rPr lang="en-US" sz="6600" b="1">
                <a:solidFill>
                  <a:srgbClr val="2E75B5"/>
                </a:solidFill>
                <a:latin typeface="Dancing Script"/>
                <a:ea typeface="Dancing Script"/>
                <a:cs typeface="Dancing Script"/>
                <a:sym typeface="Dancing Script"/>
              </a:rPr>
              <a:t>Terima kasih</a:t>
            </a:r>
            <a:endParaRPr sz="6600" b="1">
              <a:solidFill>
                <a:srgbClr val="2E75B5"/>
              </a:solidFill>
              <a:latin typeface="Dancing Script"/>
              <a:ea typeface="Dancing Script"/>
              <a:cs typeface="Dancing Script"/>
              <a:sym typeface="Dancing Script"/>
            </a:endParaRPr>
          </a:p>
        </p:txBody>
      </p:sp>
      <p:sp>
        <p:nvSpPr>
          <p:cNvPr id="390" name="Google Shape;390;p26"/>
          <p:cNvSpPr/>
          <p:nvPr/>
        </p:nvSpPr>
        <p:spPr>
          <a:xfrm>
            <a:off x="2219180" y="3376732"/>
            <a:ext cx="3047238" cy="25894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http</a:t>
            </a:r>
            <a:r>
              <a:rPr lang="en-US" sz="1600" b="0" i="0" u="none" strike="noStrike" cap="none">
                <a:solidFill>
                  <a:srgbClr val="2E75B5"/>
                </a:solidFill>
                <a:latin typeface="Arial"/>
                <a:ea typeface="Arial"/>
                <a:cs typeface="Arial"/>
                <a:sym typeface="Arial"/>
              </a:rPr>
              <a:t>bansm.kemdikbud.go.id</a:t>
            </a:r>
            <a:endParaRPr sz="1600" b="0" i="0" u="none" strike="noStrike" cap="none">
              <a:solidFill>
                <a:srgbClr val="2E75B5"/>
              </a:solidFill>
              <a:latin typeface="Arial"/>
              <a:ea typeface="Arial"/>
              <a:cs typeface="Arial"/>
              <a:sym typeface="Arial"/>
            </a:endParaRPr>
          </a:p>
        </p:txBody>
      </p:sp>
      <p:pic>
        <p:nvPicPr>
          <p:cNvPr id="391" name="Google Shape;391;p26"/>
          <p:cNvPicPr preferRelativeResize="0"/>
          <p:nvPr/>
        </p:nvPicPr>
        <p:blipFill rotWithShape="1">
          <a:blip r:embed="rId3">
            <a:alphaModFix/>
          </a:blip>
          <a:srcRect/>
          <a:stretch/>
        </p:blipFill>
        <p:spPr>
          <a:xfrm>
            <a:off x="1354550" y="2760431"/>
            <a:ext cx="1380855" cy="1019155"/>
          </a:xfrm>
          <a:prstGeom prst="rect">
            <a:avLst/>
          </a:prstGeom>
          <a:noFill/>
          <a:ln>
            <a:noFill/>
          </a:ln>
        </p:spPr>
      </p:pic>
      <p:sp>
        <p:nvSpPr>
          <p:cNvPr id="392" name="Google Shape;392;p26"/>
          <p:cNvSpPr/>
          <p:nvPr/>
        </p:nvSpPr>
        <p:spPr>
          <a:xfrm>
            <a:off x="7460933" y="3376732"/>
            <a:ext cx="35173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2E75B5"/>
                </a:solidFill>
                <a:latin typeface="Arial"/>
                <a:ea typeface="Arial"/>
                <a:cs typeface="Arial"/>
                <a:sym typeface="Arial"/>
              </a:rPr>
              <a:t>sekretariat.bansm@kemdikbud.go.id</a:t>
            </a:r>
            <a:endParaRPr sz="1400" b="0" i="0" u="none" strike="noStrike" cap="none">
              <a:solidFill>
                <a:srgbClr val="000000"/>
              </a:solidFill>
              <a:latin typeface="Arial"/>
              <a:ea typeface="Arial"/>
              <a:cs typeface="Arial"/>
              <a:sym typeface="Arial"/>
            </a:endParaRPr>
          </a:p>
        </p:txBody>
      </p:sp>
      <p:pic>
        <p:nvPicPr>
          <p:cNvPr id="393" name="Google Shape;393;p26" descr="https://o.remove.bg/downloads/3850a1d6-fec2-480d-be3e-b188892b3dd3/image-removebg-preview.png"/>
          <p:cNvPicPr preferRelativeResize="0"/>
          <p:nvPr/>
        </p:nvPicPr>
        <p:blipFill rotWithShape="1">
          <a:blip r:embed="rId4">
            <a:alphaModFix/>
          </a:blip>
          <a:srcRect/>
          <a:stretch/>
        </p:blipFill>
        <p:spPr>
          <a:xfrm>
            <a:off x="6498225" y="2816878"/>
            <a:ext cx="962708" cy="96270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2031</Words>
  <Application>Microsoft Office PowerPoint</Application>
  <PresentationFormat>Widescreen</PresentationFormat>
  <Paragraphs>354</Paragraphs>
  <Slides>25</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Bodoni</vt:lpstr>
      <vt:lpstr>Arial Black</vt:lpstr>
      <vt:lpstr>Dancing Script</vt:lpstr>
      <vt:lpstr>Calibri</vt:lpstr>
      <vt:lpstr>Corbel</vt:lpstr>
      <vt:lpstr>Noto Sans Symbols</vt:lpstr>
      <vt:lpstr>Arial</vt:lpstr>
      <vt:lpstr>Office Theme</vt:lpstr>
      <vt:lpstr>TUGAS INDIVIDU SESI 6C  TELAAH BUTIR </vt:lpstr>
      <vt:lpstr>Rubrik Sesi  6C Mutu Guru</vt:lpstr>
      <vt:lpstr>SESI 6C (2 JP) KOMPONEN MUTU GURU</vt:lpstr>
      <vt:lpstr>TUJUAN</vt:lpstr>
      <vt:lpstr>PowerPoint Presentation</vt:lpstr>
      <vt:lpstr>Pembukaan</vt:lpstr>
      <vt:lpstr>Butir Mutu Guru</vt:lpstr>
      <vt:lpstr>PowerPoint Presentation</vt:lpstr>
      <vt:lpstr>PEMBAHASAN  BUTIR YANG SULIT</vt:lpstr>
      <vt:lpstr>HASIL DARI PEMBAHASAN PESERTA</vt:lpstr>
      <vt:lpstr>PROSEDUR KERJA INDIVIDU</vt:lpstr>
      <vt:lpstr>KASUS KOMPONEN  MUTU GURU</vt:lpstr>
      <vt:lpstr>PowerPoint Presentation</vt:lpstr>
      <vt:lpstr>PowerPoint Presentation</vt:lpstr>
      <vt:lpstr>PowerPoint Presentation</vt:lpstr>
      <vt:lpstr>PowerPoint Presentation</vt:lpstr>
      <vt:lpstr>PowerPoint Presentation</vt:lpstr>
      <vt:lpstr>PowerPoint Presentation</vt:lpstr>
      <vt:lpstr>KERJA INDIVIDU 1 Menyusun Kesimpulan ( Maksimum 20 menit)</vt:lpstr>
      <vt:lpstr>MEMERIKSA  KERJA INDIVIDU 1 PEMBUATAN KESIMPULAN (20 MENIT)</vt:lpstr>
      <vt:lpstr>KERJA INDIVIDU 2 Memberi Penilaian Level Capain Kinerja ( Maksimum 15 menit)</vt:lpstr>
      <vt:lpstr>MEMERIKSA  KERJA INDIVIDU 2  ( Maksimum 15 menit)</vt:lpstr>
      <vt:lpstr>REFLEKSI</vt:lpstr>
      <vt:lpstr>PROSEDUR REFLEKSI</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TUGAS INDIVIDU SESI 6C  TELAAH BUTIR </dc:title>
  <dc:creator>dha_bansm</dc:creator>
  <cp:lastModifiedBy>ICHSAN ALI</cp:lastModifiedBy>
  <cp:revision>4</cp:revision>
  <dcterms:created xsi:type="dcterms:W3CDTF">2020-07-22T13:06:45Z</dcterms:created>
  <dcterms:modified xsi:type="dcterms:W3CDTF">2021-06-03T04:27:57Z</dcterms:modified>
</cp:coreProperties>
</file>