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2" r:id="rId2"/>
    <p:sldId id="264" r:id="rId3"/>
    <p:sldId id="274" r:id="rId4"/>
    <p:sldId id="276" r:id="rId5"/>
    <p:sldId id="277" r:id="rId6"/>
    <p:sldId id="267" r:id="rId7"/>
    <p:sldId id="275" r:id="rId8"/>
    <p:sldId id="266" r:id="rId9"/>
    <p:sldId id="263" r:id="rId10"/>
    <p:sldId id="279" r:id="rId11"/>
    <p:sldId id="271" r:id="rId12"/>
    <p:sldId id="265" r:id="rId13"/>
    <p:sldId id="280" r:id="rId14"/>
    <p:sldId id="268" r:id="rId15"/>
    <p:sldId id="269" r:id="rId16"/>
    <p:sldId id="262" r:id="rId1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72D71C-CEA1-4924-9667-2DB8FD60A52B}" v="1" dt="2021-06-03T01:13:27.5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sz="1100"/>
              <a:t>Akreditasi SD</a:t>
            </a:r>
            <a:endParaRPr lang="en-US" sz="11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Sheet1!$B$21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C0000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prstDash val="sysDot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Sheet1!$C$20:$G$20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Sheet1!$C$21:$G$21</c:f>
              <c:numCache>
                <c:formatCode>General</c:formatCode>
                <c:ptCount val="5"/>
                <c:pt idx="0">
                  <c:v>73.900000000000006</c:v>
                </c:pt>
                <c:pt idx="1">
                  <c:v>76.5</c:v>
                </c:pt>
                <c:pt idx="2">
                  <c:v>72</c:v>
                </c:pt>
                <c:pt idx="3">
                  <c:v>78</c:v>
                </c:pt>
                <c:pt idx="4">
                  <c:v>84.2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DF-488B-A1D9-AABBFEB024E8}"/>
            </c:ext>
          </c:extLst>
        </c:ser>
        <c:ser>
          <c:idx val="1"/>
          <c:order val="1"/>
          <c:tx>
            <c:strRef>
              <c:f>Sheet1!$B$22</c:f>
              <c:strCache>
                <c:ptCount val="1"/>
                <c:pt idx="0">
                  <c:v>Capaian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Sheet1!$C$20:$G$20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Sheet1!$C$22:$G$22</c:f>
              <c:numCache>
                <c:formatCode>General</c:formatCode>
                <c:ptCount val="5"/>
                <c:pt idx="0">
                  <c:v>35.46</c:v>
                </c:pt>
                <c:pt idx="1">
                  <c:v>52.15</c:v>
                </c:pt>
                <c:pt idx="2">
                  <c:v>63.01</c:v>
                </c:pt>
                <c:pt idx="3">
                  <c:v>80.28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DF-488B-A1D9-AABBFEB02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2722720"/>
        <c:axId val="262719192"/>
      </c:lineChart>
      <c:catAx>
        <c:axId val="26272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2719192"/>
        <c:crosses val="autoZero"/>
        <c:auto val="1"/>
        <c:lblAlgn val="ctr"/>
        <c:lblOffset val="100"/>
        <c:noMultiLvlLbl val="0"/>
      </c:catAx>
      <c:valAx>
        <c:axId val="26271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d-ID"/>
                  <a:t>% SD</a:t>
                </a:r>
                <a:r>
                  <a:rPr lang="id-ID" baseline="0"/>
                  <a:t> Terakreditasi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d-ID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272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sz="1050"/>
              <a:t>Akreditasi SMP</a:t>
            </a:r>
            <a:endParaRPr lang="en-US" sz="105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Sheet1!$B$23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prstDash val="sysDot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Sheet1!$C$20:$G$20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Sheet1!$C$23:$G$23</c:f>
              <c:numCache>
                <c:formatCode>General</c:formatCode>
                <c:ptCount val="5"/>
                <c:pt idx="0">
                  <c:v>68.7</c:v>
                </c:pt>
                <c:pt idx="1">
                  <c:v>71.8</c:v>
                </c:pt>
                <c:pt idx="2">
                  <c:v>68</c:v>
                </c:pt>
                <c:pt idx="3">
                  <c:v>75</c:v>
                </c:pt>
                <c:pt idx="4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7C-4D4C-918B-1DA877262FD8}"/>
            </c:ext>
          </c:extLst>
        </c:ser>
        <c:ser>
          <c:idx val="1"/>
          <c:order val="1"/>
          <c:tx>
            <c:strRef>
              <c:f>Sheet1!$B$24</c:f>
              <c:strCache>
                <c:ptCount val="1"/>
                <c:pt idx="0">
                  <c:v>Capaian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Sheet1!$C$20:$G$20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Sheet1!$C$24:$G$24</c:f>
              <c:numCache>
                <c:formatCode>General</c:formatCode>
                <c:ptCount val="5"/>
                <c:pt idx="0">
                  <c:v>33.450000000000003</c:v>
                </c:pt>
                <c:pt idx="1">
                  <c:v>48.8</c:v>
                </c:pt>
                <c:pt idx="2">
                  <c:v>60.35</c:v>
                </c:pt>
                <c:pt idx="3">
                  <c:v>71.61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7C-4D4C-918B-1DA877262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2720368"/>
        <c:axId val="262721544"/>
      </c:lineChart>
      <c:catAx>
        <c:axId val="26272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2721544"/>
        <c:crosses val="autoZero"/>
        <c:auto val="1"/>
        <c:lblAlgn val="ctr"/>
        <c:lblOffset val="100"/>
        <c:noMultiLvlLbl val="0"/>
      </c:catAx>
      <c:valAx>
        <c:axId val="26272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d-ID"/>
                  <a:t>% SMP Terakreditasi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d-ID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272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sz="1100"/>
              <a:t>Akreditasi SMA</a:t>
            </a:r>
            <a:endParaRPr lang="en-US" sz="11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Sheet1!$B$25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  <a:prstDash val="sysDot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Sheet1!$C$20:$G$20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Sheet1!$C$25:$G$25</c:f>
              <c:numCache>
                <c:formatCode>General</c:formatCode>
                <c:ptCount val="5"/>
                <c:pt idx="0">
                  <c:v>77.2</c:v>
                </c:pt>
                <c:pt idx="1">
                  <c:v>79.099999999999994</c:v>
                </c:pt>
                <c:pt idx="2">
                  <c:v>81.83</c:v>
                </c:pt>
                <c:pt idx="3">
                  <c:v>83.41</c:v>
                </c:pt>
                <c:pt idx="4">
                  <c:v>84.6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B7-4278-8895-8053B5F0684C}"/>
            </c:ext>
          </c:extLst>
        </c:ser>
        <c:ser>
          <c:idx val="1"/>
          <c:order val="1"/>
          <c:tx>
            <c:strRef>
              <c:f>Sheet1!$B$26</c:f>
              <c:strCache>
                <c:ptCount val="1"/>
                <c:pt idx="0">
                  <c:v>Capaian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Sheet1!$C$20:$G$20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Sheet1!$C$26:$G$26</c:f>
              <c:numCache>
                <c:formatCode>General</c:formatCode>
                <c:ptCount val="5"/>
                <c:pt idx="0">
                  <c:v>28.23</c:v>
                </c:pt>
                <c:pt idx="1">
                  <c:v>46.67</c:v>
                </c:pt>
                <c:pt idx="2">
                  <c:v>60.39</c:v>
                </c:pt>
                <c:pt idx="3">
                  <c:v>73.510000000000005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B7-4278-8895-8053B5F06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4983528"/>
        <c:axId val="264981568"/>
      </c:lineChart>
      <c:catAx>
        <c:axId val="26498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981568"/>
        <c:crosses val="autoZero"/>
        <c:auto val="1"/>
        <c:lblAlgn val="ctr"/>
        <c:lblOffset val="100"/>
        <c:noMultiLvlLbl val="0"/>
      </c:catAx>
      <c:valAx>
        <c:axId val="26498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d-ID"/>
                  <a:t>% SMA Terakreditasi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d-ID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98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sz="1100"/>
              <a:t>Akreditasi SMK</a:t>
            </a:r>
            <a:endParaRPr lang="en-US" sz="11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title>
    <c:autoTitleDeleted val="0"/>
    <c:plotArea>
      <c:layout>
        <c:manualLayout>
          <c:layoutTarget val="inner"/>
          <c:xMode val="edge"/>
          <c:yMode val="edge"/>
          <c:x val="0.24279085280085846"/>
          <c:y val="0.19579889807162534"/>
          <c:w val="0.72037673467612129"/>
          <c:h val="0.45245602047677924"/>
        </c:manualLayout>
      </c:layout>
      <c:lineChart>
        <c:grouping val="standar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  <a:prstDash val="sysDot"/>
              </a:ln>
              <a:effectLst/>
            </c:spPr>
          </c:marker>
          <c:dLbls>
            <c:dLbl>
              <c:idx val="0"/>
              <c:layout>
                <c:manualLayout>
                  <c:x val="-9.0162219305920097E-2"/>
                  <c:y val="-5.90797244094488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44-4AB2-8AFF-2C9D8823A8E8}"/>
                </c:ext>
              </c:extLst>
            </c:dLbl>
            <c:dLbl>
              <c:idx val="1"/>
              <c:layout>
                <c:manualLayout>
                  <c:x val="-7.1643700787401607E-2"/>
                  <c:y val="-7.29686132983377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44-4AB2-8AFF-2C9D8823A8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Sheet1!$C$20:$G$20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Sheet1!$C$27:$G$27</c:f>
              <c:numCache>
                <c:formatCode>General</c:formatCode>
                <c:ptCount val="5"/>
                <c:pt idx="0">
                  <c:v>53.8</c:v>
                </c:pt>
                <c:pt idx="1">
                  <c:v>56.6</c:v>
                </c:pt>
                <c:pt idx="2">
                  <c:v>58.27</c:v>
                </c:pt>
                <c:pt idx="3">
                  <c:v>61.63</c:v>
                </c:pt>
                <c:pt idx="4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44-4AB2-8AFF-2C9D8823A8E8}"/>
            </c:ext>
          </c:extLst>
        </c:ser>
        <c:ser>
          <c:idx val="1"/>
          <c:order val="1"/>
          <c:tx>
            <c:strRef>
              <c:f>Sheet1!$B$28</c:f>
              <c:strCache>
                <c:ptCount val="1"/>
                <c:pt idx="0">
                  <c:v>Capaian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23844415281423E-2"/>
                  <c:y val="6.60241688538932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44-4AB2-8AFF-2C9D8823A8E8}"/>
                </c:ext>
              </c:extLst>
            </c:dLbl>
            <c:dLbl>
              <c:idx val="1"/>
              <c:layout>
                <c:manualLayout>
                  <c:x val="-7.2939997083697902E-2"/>
                  <c:y val="6.60241688538932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44-4AB2-8AFF-2C9D8823A8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Sheet1!$C$20:$G$20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Sheet1!$C$28:$G$28</c:f>
              <c:numCache>
                <c:formatCode>General</c:formatCode>
                <c:ptCount val="5"/>
                <c:pt idx="0">
                  <c:v>26.2</c:v>
                </c:pt>
                <c:pt idx="1">
                  <c:v>40.57</c:v>
                </c:pt>
                <c:pt idx="2">
                  <c:v>60.17</c:v>
                </c:pt>
                <c:pt idx="3">
                  <c:v>72.679999999999978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844-4AB2-8AFF-2C9D8823A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4984312"/>
        <c:axId val="264984704"/>
      </c:lineChart>
      <c:catAx>
        <c:axId val="26498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984704"/>
        <c:crosses val="autoZero"/>
        <c:auto val="1"/>
        <c:lblAlgn val="ctr"/>
        <c:lblOffset val="100"/>
        <c:noMultiLvlLbl val="0"/>
      </c:catAx>
      <c:valAx>
        <c:axId val="26498470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d-ID"/>
                  <a:t>% SMK Terakreditasi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d-ID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98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Sheet1!$X$97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Sheet1!$W$98:$W$101</c:f>
              <c:strCache>
                <c:ptCount val="4"/>
                <c:pt idx="0">
                  <c:v>SMP</c:v>
                </c:pt>
                <c:pt idx="1">
                  <c:v>SMA IPA</c:v>
                </c:pt>
                <c:pt idx="2">
                  <c:v>SMA IPS</c:v>
                </c:pt>
                <c:pt idx="3">
                  <c:v>SMK</c:v>
                </c:pt>
              </c:strCache>
            </c:strRef>
          </c:cat>
          <c:val>
            <c:numRef>
              <c:f>Sheet1!$X$98:$X$101</c:f>
              <c:numCache>
                <c:formatCode>0.0</c:formatCode>
                <c:ptCount val="4"/>
                <c:pt idx="0">
                  <c:v>61.807499999999997</c:v>
                </c:pt>
                <c:pt idx="1">
                  <c:v>65.284999999999997</c:v>
                </c:pt>
                <c:pt idx="2">
                  <c:v>57.83</c:v>
                </c:pt>
                <c:pt idx="3">
                  <c:v>62.15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8-47FA-A795-C60448F8C711}"/>
            </c:ext>
          </c:extLst>
        </c:ser>
        <c:ser>
          <c:idx val="1"/>
          <c:order val="1"/>
          <c:tx>
            <c:strRef>
              <c:f>Sheet1!$Y$97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Sheet1!$W$98:$W$101</c:f>
              <c:strCache>
                <c:ptCount val="4"/>
                <c:pt idx="0">
                  <c:v>SMP</c:v>
                </c:pt>
                <c:pt idx="1">
                  <c:v>SMA IPA</c:v>
                </c:pt>
                <c:pt idx="2">
                  <c:v>SMA IPS</c:v>
                </c:pt>
                <c:pt idx="3">
                  <c:v>SMK</c:v>
                </c:pt>
              </c:strCache>
            </c:strRef>
          </c:cat>
          <c:val>
            <c:numRef>
              <c:f>Sheet1!$Y$98:$Y$101</c:f>
              <c:numCache>
                <c:formatCode>0.0</c:formatCode>
                <c:ptCount val="4"/>
                <c:pt idx="0">
                  <c:v>58.607500000000002</c:v>
                </c:pt>
                <c:pt idx="1">
                  <c:v>56.85</c:v>
                </c:pt>
                <c:pt idx="2">
                  <c:v>52.78</c:v>
                </c:pt>
                <c:pt idx="3">
                  <c:v>58.53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E8-47FA-A795-C60448F8C711}"/>
            </c:ext>
          </c:extLst>
        </c:ser>
        <c:ser>
          <c:idx val="2"/>
          <c:order val="2"/>
          <c:tx>
            <c:strRef>
              <c:f>Sheet1!$Z$97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Sheet1!$W$98:$W$101</c:f>
              <c:strCache>
                <c:ptCount val="4"/>
                <c:pt idx="0">
                  <c:v>SMP</c:v>
                </c:pt>
                <c:pt idx="1">
                  <c:v>SMA IPA</c:v>
                </c:pt>
                <c:pt idx="2">
                  <c:v>SMA IPS</c:v>
                </c:pt>
                <c:pt idx="3">
                  <c:v>SMK</c:v>
                </c:pt>
              </c:strCache>
            </c:strRef>
          </c:cat>
          <c:val>
            <c:numRef>
              <c:f>Sheet1!$Z$98:$Z$101</c:f>
              <c:numCache>
                <c:formatCode>0.0</c:formatCode>
                <c:ptCount val="4"/>
                <c:pt idx="0">
                  <c:v>54.3</c:v>
                </c:pt>
                <c:pt idx="1">
                  <c:v>52.1</c:v>
                </c:pt>
                <c:pt idx="2">
                  <c:v>49</c:v>
                </c:pt>
                <c:pt idx="3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E8-47FA-A795-C60448F8C711}"/>
            </c:ext>
          </c:extLst>
        </c:ser>
        <c:ser>
          <c:idx val="3"/>
          <c:order val="3"/>
          <c:tx>
            <c:strRef>
              <c:f>Sheet1!$AA$97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Sheet1!$W$98:$W$101</c:f>
              <c:strCache>
                <c:ptCount val="4"/>
                <c:pt idx="0">
                  <c:v>SMP</c:v>
                </c:pt>
                <c:pt idx="1">
                  <c:v>SMA IPA</c:v>
                </c:pt>
                <c:pt idx="2">
                  <c:v>SMA IPS</c:v>
                </c:pt>
                <c:pt idx="3">
                  <c:v>SMK</c:v>
                </c:pt>
              </c:strCache>
            </c:strRef>
          </c:cat>
          <c:val>
            <c:numRef>
              <c:f>Sheet1!$AA$98:$AA$101</c:f>
              <c:numCache>
                <c:formatCode>0.0</c:formatCode>
                <c:ptCount val="4"/>
                <c:pt idx="0">
                  <c:v>51.1</c:v>
                </c:pt>
                <c:pt idx="1">
                  <c:v>51</c:v>
                </c:pt>
                <c:pt idx="2">
                  <c:v>45.6</c:v>
                </c:pt>
                <c:pt idx="3">
                  <c:v>45.21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E8-47FA-A795-C60448F8C711}"/>
            </c:ext>
          </c:extLst>
        </c:ser>
        <c:ser>
          <c:idx val="4"/>
          <c:order val="4"/>
          <c:tx>
            <c:strRef>
              <c:f>Sheet1!$AB$97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5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Sheet1!$W$98:$W$101</c:f>
              <c:strCache>
                <c:ptCount val="4"/>
                <c:pt idx="0">
                  <c:v>SMP</c:v>
                </c:pt>
                <c:pt idx="1">
                  <c:v>SMA IPA</c:v>
                </c:pt>
                <c:pt idx="2">
                  <c:v>SMA IPS</c:v>
                </c:pt>
                <c:pt idx="3">
                  <c:v>SMK</c:v>
                </c:pt>
              </c:strCache>
            </c:strRef>
          </c:cat>
          <c:val>
            <c:numRef>
              <c:f>Sheet1!$AB$98:$AB$101</c:f>
              <c:numCache>
                <c:formatCode>0.0</c:formatCode>
                <c:ptCount val="4"/>
                <c:pt idx="0">
                  <c:v>52.8185</c:v>
                </c:pt>
                <c:pt idx="1">
                  <c:v>51.627333333333333</c:v>
                </c:pt>
                <c:pt idx="2">
                  <c:v>48.691666666666592</c:v>
                </c:pt>
                <c:pt idx="3">
                  <c:v>46.719499999999996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E8-47FA-A795-C60448F8C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983136"/>
        <c:axId val="264981960"/>
      </c:barChart>
      <c:catAx>
        <c:axId val="26498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981960"/>
        <c:crosses val="autoZero"/>
        <c:auto val="1"/>
        <c:lblAlgn val="ctr"/>
        <c:lblOffset val="100"/>
        <c:noMultiLvlLbl val="0"/>
      </c:catAx>
      <c:valAx>
        <c:axId val="264981960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98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id-ID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sz="1100" b="1"/>
              <a:t>Capaian PISA 2003-2015</a:t>
            </a:r>
          </a:p>
        </c:rich>
      </c:tx>
      <c:layout>
        <c:manualLayout>
          <c:xMode val="edge"/>
          <c:yMode val="edge"/>
          <c:x val="0.32502458520278499"/>
          <c:y val="3.69738587428394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title>
    <c:autoTitleDeleted val="0"/>
    <c:plotArea>
      <c:layout>
        <c:manualLayout>
          <c:layoutTarget val="inner"/>
          <c:xMode val="edge"/>
          <c:yMode val="edge"/>
          <c:x val="0.117836392741929"/>
          <c:y val="0.194349827677291"/>
          <c:w val="0.85378383429625504"/>
          <c:h val="0.546477656746581"/>
        </c:manualLayout>
      </c:layout>
      <c:lineChart>
        <c:grouping val="standard"/>
        <c:varyColors val="0"/>
        <c:ser>
          <c:idx val="0"/>
          <c:order val="0"/>
          <c:tx>
            <c:strRef>
              <c:f>Sheet1!$B$22</c:f>
              <c:strCache>
                <c:ptCount val="1"/>
                <c:pt idx="0">
                  <c:v>READING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Sheet1!$C$21:$G$21</c:f>
              <c:numCache>
                <c:formatCode>General</c:formatCode>
                <c:ptCount val="5"/>
                <c:pt idx="0">
                  <c:v>2003</c:v>
                </c:pt>
                <c:pt idx="1">
                  <c:v>2006</c:v>
                </c:pt>
                <c:pt idx="2">
                  <c:v>2009</c:v>
                </c:pt>
                <c:pt idx="3">
                  <c:v>2012</c:v>
                </c:pt>
                <c:pt idx="4">
                  <c:v>2015</c:v>
                </c:pt>
              </c:numCache>
            </c:numRef>
          </c:cat>
          <c:val>
            <c:numRef>
              <c:f>Sheet1!$C$22:$G$22</c:f>
              <c:numCache>
                <c:formatCode>General</c:formatCode>
                <c:ptCount val="5"/>
                <c:pt idx="0">
                  <c:v>382</c:v>
                </c:pt>
                <c:pt idx="1">
                  <c:v>393</c:v>
                </c:pt>
                <c:pt idx="2">
                  <c:v>402</c:v>
                </c:pt>
                <c:pt idx="3">
                  <c:v>396</c:v>
                </c:pt>
                <c:pt idx="4">
                  <c:v>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D0-4310-9F1E-3FC4C9221CF5}"/>
            </c:ext>
          </c:extLst>
        </c:ser>
        <c:ser>
          <c:idx val="1"/>
          <c:order val="1"/>
          <c:tx>
            <c:strRef>
              <c:f>Sheet1!$B$23</c:f>
              <c:strCache>
                <c:ptCount val="1"/>
                <c:pt idx="0">
                  <c:v>MATHS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Sheet1!$C$21:$G$21</c:f>
              <c:numCache>
                <c:formatCode>General</c:formatCode>
                <c:ptCount val="5"/>
                <c:pt idx="0">
                  <c:v>2003</c:v>
                </c:pt>
                <c:pt idx="1">
                  <c:v>2006</c:v>
                </c:pt>
                <c:pt idx="2">
                  <c:v>2009</c:v>
                </c:pt>
                <c:pt idx="3">
                  <c:v>2012</c:v>
                </c:pt>
                <c:pt idx="4">
                  <c:v>2015</c:v>
                </c:pt>
              </c:numCache>
            </c:numRef>
          </c:cat>
          <c:val>
            <c:numRef>
              <c:f>Sheet1!$C$23:$G$23</c:f>
              <c:numCache>
                <c:formatCode>General</c:formatCode>
                <c:ptCount val="5"/>
                <c:pt idx="0">
                  <c:v>360</c:v>
                </c:pt>
                <c:pt idx="1">
                  <c:v>391</c:v>
                </c:pt>
                <c:pt idx="2">
                  <c:v>371</c:v>
                </c:pt>
                <c:pt idx="3">
                  <c:v>375</c:v>
                </c:pt>
                <c:pt idx="4">
                  <c:v>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D0-4310-9F1E-3FC4C9221CF5}"/>
            </c:ext>
          </c:extLst>
        </c:ser>
        <c:ser>
          <c:idx val="2"/>
          <c:order val="2"/>
          <c:tx>
            <c:strRef>
              <c:f>Sheet1!$B$24</c:f>
              <c:strCache>
                <c:ptCount val="1"/>
                <c:pt idx="0">
                  <c:v>SCIENCE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2.3680855166025201E-2"/>
                  <c:y val="-5.21420189549520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0D0-4310-9F1E-3FC4C9221CF5}"/>
                </c:ext>
              </c:extLst>
            </c:dLbl>
            <c:dLbl>
              <c:idx val="2"/>
              <c:layout>
                <c:manualLayout>
                  <c:x val="-2.1312769649422698E-2"/>
                  <c:y val="-1.13765719208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D0-4310-9F1E-3FC4C9221CF5}"/>
                </c:ext>
              </c:extLst>
            </c:dLbl>
            <c:dLbl>
              <c:idx val="3"/>
              <c:layout>
                <c:manualLayout>
                  <c:x val="-4.2625539298845203E-2"/>
                  <c:y val="-1.4220714901092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D0-4310-9F1E-3FC4C9221C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Sheet1!$C$21:$G$21</c:f>
              <c:numCache>
                <c:formatCode>General</c:formatCode>
                <c:ptCount val="5"/>
                <c:pt idx="0">
                  <c:v>2003</c:v>
                </c:pt>
                <c:pt idx="1">
                  <c:v>2006</c:v>
                </c:pt>
                <c:pt idx="2">
                  <c:v>2009</c:v>
                </c:pt>
                <c:pt idx="3">
                  <c:v>2012</c:v>
                </c:pt>
                <c:pt idx="4">
                  <c:v>2015</c:v>
                </c:pt>
              </c:numCache>
            </c:numRef>
          </c:cat>
          <c:val>
            <c:numRef>
              <c:f>Sheet1!$C$24:$G$24</c:f>
              <c:numCache>
                <c:formatCode>General</c:formatCode>
                <c:ptCount val="5"/>
                <c:pt idx="1">
                  <c:v>393</c:v>
                </c:pt>
                <c:pt idx="2">
                  <c:v>383</c:v>
                </c:pt>
                <c:pt idx="3">
                  <c:v>382</c:v>
                </c:pt>
                <c:pt idx="4">
                  <c:v>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0D0-4310-9F1E-3FC4C9221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78824"/>
        <c:axId val="264985880"/>
      </c:lineChart>
      <c:catAx>
        <c:axId val="26497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985880"/>
        <c:crosses val="autoZero"/>
        <c:auto val="1"/>
        <c:lblAlgn val="ctr"/>
        <c:lblOffset val="100"/>
        <c:noMultiLvlLbl val="0"/>
      </c:catAx>
      <c:valAx>
        <c:axId val="264985880"/>
        <c:scaling>
          <c:orientation val="minMax"/>
          <c:max val="420"/>
          <c:min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97882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4208494453272494E-2"/>
          <c:y val="0.868962942608554"/>
          <c:w val="0.9"/>
          <c:h val="5.71830860293362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 w="9525" cap="flat" cmpd="sng" algn="ctr">
      <a:solidFill>
        <a:srgbClr val="44546A"/>
      </a:solidFill>
      <a:round/>
    </a:ln>
    <a:effectLst/>
  </c:spPr>
  <c:txPr>
    <a:bodyPr/>
    <a:lstStyle/>
    <a:p>
      <a:pPr>
        <a:defRPr sz="700"/>
      </a:pPr>
      <a:endParaRPr lang="id-ID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EE1F85-B44F-1244-B4DE-3F2E06453CB4}" type="doc">
      <dgm:prSet loTypeId="urn:microsoft.com/office/officeart/2005/8/layout/hProcess9" loCatId="" qsTypeId="urn:microsoft.com/office/officeart/2005/8/quickstyle/simple4" qsCatId="simple" csTypeId="urn:microsoft.com/office/officeart/2005/8/colors/colorful1" csCatId="colorful" phldr="1"/>
      <dgm:spPr/>
    </dgm:pt>
    <dgm:pt modelId="{ED2FA6EA-EE09-C44E-9978-4D25D0242658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NASKAH AKADEMIK</a:t>
          </a:r>
        </a:p>
      </dgm:t>
    </dgm:pt>
    <dgm:pt modelId="{E52E4861-7FB0-D44A-BAC5-6583E506A4DF}" type="parTrans" cxnId="{2A655232-39D2-024D-97F7-AFA6F8890CB7}">
      <dgm:prSet/>
      <dgm:spPr/>
      <dgm:t>
        <a:bodyPr/>
        <a:lstStyle/>
        <a:p>
          <a:endParaRPr lang="en-US"/>
        </a:p>
      </dgm:t>
    </dgm:pt>
    <dgm:pt modelId="{F6CE74B5-8DE3-2745-BF3F-A63FBAC016E0}" type="sibTrans" cxnId="{2A655232-39D2-024D-97F7-AFA6F8890CB7}">
      <dgm:prSet/>
      <dgm:spPr/>
      <dgm:t>
        <a:bodyPr/>
        <a:lstStyle/>
        <a:p>
          <a:endParaRPr lang="en-US"/>
        </a:p>
      </dgm:t>
    </dgm:pt>
    <dgm:pt modelId="{2B23B9A5-AF02-4F4A-822C-654F7A7B457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DRAF IASP</a:t>
          </a:r>
        </a:p>
      </dgm:t>
    </dgm:pt>
    <dgm:pt modelId="{2357E97E-B0FF-4F40-8A01-06F0C8DD771B}" type="parTrans" cxnId="{29E1E182-72E1-4A4E-8AC2-F5D526C065EB}">
      <dgm:prSet/>
      <dgm:spPr/>
      <dgm:t>
        <a:bodyPr/>
        <a:lstStyle/>
        <a:p>
          <a:endParaRPr lang="en-US"/>
        </a:p>
      </dgm:t>
    </dgm:pt>
    <dgm:pt modelId="{09178F58-93E7-714E-8348-5CB404CFFB84}" type="sibTrans" cxnId="{29E1E182-72E1-4A4E-8AC2-F5D526C065EB}">
      <dgm:prSet/>
      <dgm:spPr/>
      <dgm:t>
        <a:bodyPr/>
        <a:lstStyle/>
        <a:p>
          <a:endParaRPr lang="en-US"/>
        </a:p>
      </dgm:t>
    </dgm:pt>
    <dgm:pt modelId="{A14846C1-5E5A-3A49-9A7B-2F007407CDA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UJI COBA</a:t>
          </a:r>
          <a:r>
            <a:rPr lang="en-US" baseline="0" dirty="0">
              <a:solidFill>
                <a:schemeClr val="tx1"/>
              </a:solidFill>
            </a:rPr>
            <a:t>  </a:t>
          </a:r>
          <a:r>
            <a:rPr lang="en-US" dirty="0">
              <a:solidFill>
                <a:schemeClr val="tx1"/>
              </a:solidFill>
            </a:rPr>
            <a:t>(</a:t>
          </a:r>
          <a:r>
            <a:rPr lang="en-US" dirty="0" err="1">
              <a:solidFill>
                <a:schemeClr val="tx1"/>
              </a:solidFill>
            </a:rPr>
            <a:t>Revisi</a:t>
          </a:r>
          <a:r>
            <a:rPr lang="en-US" dirty="0">
              <a:solidFill>
                <a:schemeClr val="tx1"/>
              </a:solidFill>
            </a:rPr>
            <a:t> 18)</a:t>
          </a:r>
        </a:p>
      </dgm:t>
    </dgm:pt>
    <dgm:pt modelId="{1243C23D-62FE-7D47-9F77-0C8FE3BBA89C}" type="parTrans" cxnId="{5D50A861-DA64-B84F-830E-733FDEC9FEE1}">
      <dgm:prSet/>
      <dgm:spPr/>
      <dgm:t>
        <a:bodyPr/>
        <a:lstStyle/>
        <a:p>
          <a:endParaRPr lang="en-US"/>
        </a:p>
      </dgm:t>
    </dgm:pt>
    <dgm:pt modelId="{CF6252CA-1850-B14F-9CB9-567D6934AEA5}" type="sibTrans" cxnId="{5D50A861-DA64-B84F-830E-733FDEC9FEE1}">
      <dgm:prSet/>
      <dgm:spPr/>
      <dgm:t>
        <a:bodyPr/>
        <a:lstStyle/>
        <a:p>
          <a:endParaRPr lang="en-US"/>
        </a:p>
      </dgm:t>
    </dgm:pt>
    <dgm:pt modelId="{D07AB2E6-4DB4-DD41-84A6-68F0FB1B2412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REVISI IASP (</a:t>
          </a:r>
          <a:r>
            <a:rPr lang="en-US" dirty="0" err="1">
              <a:solidFill>
                <a:schemeClr val="bg1"/>
              </a:solidFill>
            </a:rPr>
            <a:t>Revisi</a:t>
          </a:r>
          <a:r>
            <a:rPr lang="en-US" dirty="0">
              <a:solidFill>
                <a:schemeClr val="bg1"/>
              </a:solidFill>
            </a:rPr>
            <a:t> 19)</a:t>
          </a:r>
        </a:p>
      </dgm:t>
    </dgm:pt>
    <dgm:pt modelId="{6E8EDC89-7CE4-984A-957D-65D501FBCB14}" type="parTrans" cxnId="{41B3FC80-D6DA-6441-AA54-7BA05D6C67F7}">
      <dgm:prSet/>
      <dgm:spPr/>
      <dgm:t>
        <a:bodyPr/>
        <a:lstStyle/>
        <a:p>
          <a:endParaRPr lang="en-US"/>
        </a:p>
      </dgm:t>
    </dgm:pt>
    <dgm:pt modelId="{033CCB7A-555F-E747-B6ED-294ECC202EF9}" type="sibTrans" cxnId="{41B3FC80-D6DA-6441-AA54-7BA05D6C67F7}">
      <dgm:prSet/>
      <dgm:spPr/>
      <dgm:t>
        <a:bodyPr/>
        <a:lstStyle/>
        <a:p>
          <a:endParaRPr lang="en-US"/>
        </a:p>
      </dgm:t>
    </dgm:pt>
    <dgm:pt modelId="{58C8195A-5363-7B47-B767-0AB5106B673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UJI COBA 34 PROVINSI</a:t>
          </a:r>
        </a:p>
      </dgm:t>
    </dgm:pt>
    <dgm:pt modelId="{66338A52-9659-584C-86AE-7C263AF44C1B}" type="parTrans" cxnId="{C0529582-0AAA-414D-BE28-0E0EA1170689}">
      <dgm:prSet/>
      <dgm:spPr/>
      <dgm:t>
        <a:bodyPr/>
        <a:lstStyle/>
        <a:p>
          <a:endParaRPr lang="en-US"/>
        </a:p>
      </dgm:t>
    </dgm:pt>
    <dgm:pt modelId="{485B90D6-8167-E241-B4E5-42A1E39A960C}" type="sibTrans" cxnId="{C0529582-0AAA-414D-BE28-0E0EA1170689}">
      <dgm:prSet/>
      <dgm:spPr/>
      <dgm:t>
        <a:bodyPr/>
        <a:lstStyle/>
        <a:p>
          <a:endParaRPr lang="en-US"/>
        </a:p>
      </dgm:t>
    </dgm:pt>
    <dgm:pt modelId="{D8D3CC3D-ECFE-B14B-B149-082CBFAF15C5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PENETAPAN MENDIKBUD</a:t>
          </a:r>
        </a:p>
      </dgm:t>
    </dgm:pt>
    <dgm:pt modelId="{5B32F952-375B-A54C-817E-B410920DBEEB}" type="parTrans" cxnId="{B9FE7302-B63B-1B4A-BA78-EB23F9A06252}">
      <dgm:prSet/>
      <dgm:spPr/>
      <dgm:t>
        <a:bodyPr/>
        <a:lstStyle/>
        <a:p>
          <a:endParaRPr lang="en-US"/>
        </a:p>
      </dgm:t>
    </dgm:pt>
    <dgm:pt modelId="{A41A4729-DC70-B34E-B767-9A0D3590738F}" type="sibTrans" cxnId="{B9FE7302-B63B-1B4A-BA78-EB23F9A06252}">
      <dgm:prSet/>
      <dgm:spPr/>
      <dgm:t>
        <a:bodyPr/>
        <a:lstStyle/>
        <a:p>
          <a:endParaRPr lang="en-US"/>
        </a:p>
      </dgm:t>
    </dgm:pt>
    <dgm:pt modelId="{CAFFC4EE-42F6-B449-9379-6A922FAEA88A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PILOT 5000 SP</a:t>
          </a:r>
        </a:p>
      </dgm:t>
    </dgm:pt>
    <dgm:pt modelId="{D55FF3EF-350B-A646-97B9-92381968CBED}" type="parTrans" cxnId="{CE0D2A04-5C22-6E4D-81FA-E1421DAA6495}">
      <dgm:prSet/>
      <dgm:spPr/>
      <dgm:t>
        <a:bodyPr/>
        <a:lstStyle/>
        <a:p>
          <a:endParaRPr lang="en-US"/>
        </a:p>
      </dgm:t>
    </dgm:pt>
    <dgm:pt modelId="{A32EA222-FFD7-6040-94BC-F310E6803BC7}" type="sibTrans" cxnId="{CE0D2A04-5C22-6E4D-81FA-E1421DAA6495}">
      <dgm:prSet/>
      <dgm:spPr/>
      <dgm:t>
        <a:bodyPr/>
        <a:lstStyle/>
        <a:p>
          <a:endParaRPr lang="en-US"/>
        </a:p>
      </dgm:t>
    </dgm:pt>
    <dgm:pt modelId="{9815CEF9-603B-DF4A-BC46-6D201DD590FB}" type="pres">
      <dgm:prSet presAssocID="{8AEE1F85-B44F-1244-B4DE-3F2E06453CB4}" presName="CompostProcess" presStyleCnt="0">
        <dgm:presLayoutVars>
          <dgm:dir/>
          <dgm:resizeHandles val="exact"/>
        </dgm:presLayoutVars>
      </dgm:prSet>
      <dgm:spPr/>
    </dgm:pt>
    <dgm:pt modelId="{2BB9A73B-A3A8-1641-B5EA-4661E59AFB36}" type="pres">
      <dgm:prSet presAssocID="{8AEE1F85-B44F-1244-B4DE-3F2E06453CB4}" presName="arrow" presStyleLbl="bgShp" presStyleIdx="0" presStyleCnt="1"/>
      <dgm:spPr/>
    </dgm:pt>
    <dgm:pt modelId="{D680F37B-19BB-C948-91B7-970873DC5F9A}" type="pres">
      <dgm:prSet presAssocID="{8AEE1F85-B44F-1244-B4DE-3F2E06453CB4}" presName="linearProcess" presStyleCnt="0"/>
      <dgm:spPr/>
    </dgm:pt>
    <dgm:pt modelId="{E82E82B7-4464-454E-9DCC-63FB6497B32D}" type="pres">
      <dgm:prSet presAssocID="{ED2FA6EA-EE09-C44E-9978-4D25D0242658}" presName="textNode" presStyleLbl="node1" presStyleIdx="0" presStyleCnt="7">
        <dgm:presLayoutVars>
          <dgm:bulletEnabled val="1"/>
        </dgm:presLayoutVars>
      </dgm:prSet>
      <dgm:spPr/>
    </dgm:pt>
    <dgm:pt modelId="{E784467E-1247-5045-899E-6C05366F1777}" type="pres">
      <dgm:prSet presAssocID="{F6CE74B5-8DE3-2745-BF3F-A63FBAC016E0}" presName="sibTrans" presStyleCnt="0"/>
      <dgm:spPr/>
    </dgm:pt>
    <dgm:pt modelId="{214C948E-560F-4F4B-8460-AB2C58D0F3DF}" type="pres">
      <dgm:prSet presAssocID="{2B23B9A5-AF02-4F4A-822C-654F7A7B457F}" presName="textNode" presStyleLbl="node1" presStyleIdx="1" presStyleCnt="7">
        <dgm:presLayoutVars>
          <dgm:bulletEnabled val="1"/>
        </dgm:presLayoutVars>
      </dgm:prSet>
      <dgm:spPr/>
    </dgm:pt>
    <dgm:pt modelId="{2843F86A-0BE6-3241-9720-52968D0778C2}" type="pres">
      <dgm:prSet presAssocID="{09178F58-93E7-714E-8348-5CB404CFFB84}" presName="sibTrans" presStyleCnt="0"/>
      <dgm:spPr/>
    </dgm:pt>
    <dgm:pt modelId="{52F41FF5-A88C-6247-9D0E-EEE610EE288A}" type="pres">
      <dgm:prSet presAssocID="{A14846C1-5E5A-3A49-9A7B-2F007407CDAF}" presName="textNode" presStyleLbl="node1" presStyleIdx="2" presStyleCnt="7">
        <dgm:presLayoutVars>
          <dgm:bulletEnabled val="1"/>
        </dgm:presLayoutVars>
      </dgm:prSet>
      <dgm:spPr/>
    </dgm:pt>
    <dgm:pt modelId="{66B5CB68-77FE-4B4E-A9A3-BEB1C839AD19}" type="pres">
      <dgm:prSet presAssocID="{CF6252CA-1850-B14F-9CB9-567D6934AEA5}" presName="sibTrans" presStyleCnt="0"/>
      <dgm:spPr/>
    </dgm:pt>
    <dgm:pt modelId="{733B0581-4B0C-C44F-8482-5FBBC5D728B8}" type="pres">
      <dgm:prSet presAssocID="{D07AB2E6-4DB4-DD41-84A6-68F0FB1B2412}" presName="textNode" presStyleLbl="node1" presStyleIdx="3" presStyleCnt="7">
        <dgm:presLayoutVars>
          <dgm:bulletEnabled val="1"/>
        </dgm:presLayoutVars>
      </dgm:prSet>
      <dgm:spPr/>
    </dgm:pt>
    <dgm:pt modelId="{28897941-ABC8-9549-88D2-65FDB96C52AF}" type="pres">
      <dgm:prSet presAssocID="{033CCB7A-555F-E747-B6ED-294ECC202EF9}" presName="sibTrans" presStyleCnt="0"/>
      <dgm:spPr/>
    </dgm:pt>
    <dgm:pt modelId="{644E09C0-56E7-7F42-A94D-4DC26B8889B8}" type="pres">
      <dgm:prSet presAssocID="{58C8195A-5363-7B47-B767-0AB5106B6736}" presName="textNode" presStyleLbl="node1" presStyleIdx="4" presStyleCnt="7">
        <dgm:presLayoutVars>
          <dgm:bulletEnabled val="1"/>
        </dgm:presLayoutVars>
      </dgm:prSet>
      <dgm:spPr/>
    </dgm:pt>
    <dgm:pt modelId="{CDA9B020-F481-3F4C-A79D-2EFD36675788}" type="pres">
      <dgm:prSet presAssocID="{485B90D6-8167-E241-B4E5-42A1E39A960C}" presName="sibTrans" presStyleCnt="0"/>
      <dgm:spPr/>
    </dgm:pt>
    <dgm:pt modelId="{BDF54787-3000-D341-A1EB-E9BC67E2F6AD}" type="pres">
      <dgm:prSet presAssocID="{D8D3CC3D-ECFE-B14B-B149-082CBFAF15C5}" presName="textNode" presStyleLbl="node1" presStyleIdx="5" presStyleCnt="7">
        <dgm:presLayoutVars>
          <dgm:bulletEnabled val="1"/>
        </dgm:presLayoutVars>
      </dgm:prSet>
      <dgm:spPr/>
    </dgm:pt>
    <dgm:pt modelId="{E03D660B-AFF2-8840-955E-BDEB7212F863}" type="pres">
      <dgm:prSet presAssocID="{A41A4729-DC70-B34E-B767-9A0D3590738F}" presName="sibTrans" presStyleCnt="0"/>
      <dgm:spPr/>
    </dgm:pt>
    <dgm:pt modelId="{1BE13274-8C59-3444-82ED-81A0724ECF05}" type="pres">
      <dgm:prSet presAssocID="{CAFFC4EE-42F6-B449-9379-6A922FAEA88A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B9FE7302-B63B-1B4A-BA78-EB23F9A06252}" srcId="{8AEE1F85-B44F-1244-B4DE-3F2E06453CB4}" destId="{D8D3CC3D-ECFE-B14B-B149-082CBFAF15C5}" srcOrd="5" destOrd="0" parTransId="{5B32F952-375B-A54C-817E-B410920DBEEB}" sibTransId="{A41A4729-DC70-B34E-B767-9A0D3590738F}"/>
    <dgm:cxn modelId="{CE0D2A04-5C22-6E4D-81FA-E1421DAA6495}" srcId="{8AEE1F85-B44F-1244-B4DE-3F2E06453CB4}" destId="{CAFFC4EE-42F6-B449-9379-6A922FAEA88A}" srcOrd="6" destOrd="0" parTransId="{D55FF3EF-350B-A646-97B9-92381968CBED}" sibTransId="{A32EA222-FFD7-6040-94BC-F310E6803BC7}"/>
    <dgm:cxn modelId="{F7BE0519-FC1B-7943-837A-6EE8DB2365EE}" type="presOf" srcId="{D8D3CC3D-ECFE-B14B-B149-082CBFAF15C5}" destId="{BDF54787-3000-D341-A1EB-E9BC67E2F6AD}" srcOrd="0" destOrd="0" presId="urn:microsoft.com/office/officeart/2005/8/layout/hProcess9"/>
    <dgm:cxn modelId="{2A655232-39D2-024D-97F7-AFA6F8890CB7}" srcId="{8AEE1F85-B44F-1244-B4DE-3F2E06453CB4}" destId="{ED2FA6EA-EE09-C44E-9978-4D25D0242658}" srcOrd="0" destOrd="0" parTransId="{E52E4861-7FB0-D44A-BAC5-6583E506A4DF}" sibTransId="{F6CE74B5-8DE3-2745-BF3F-A63FBAC016E0}"/>
    <dgm:cxn modelId="{B227725E-6EC2-8F4A-8078-1C7EFFFEBE2E}" type="presOf" srcId="{D07AB2E6-4DB4-DD41-84A6-68F0FB1B2412}" destId="{733B0581-4B0C-C44F-8482-5FBBC5D728B8}" srcOrd="0" destOrd="0" presId="urn:microsoft.com/office/officeart/2005/8/layout/hProcess9"/>
    <dgm:cxn modelId="{5D50A861-DA64-B84F-830E-733FDEC9FEE1}" srcId="{8AEE1F85-B44F-1244-B4DE-3F2E06453CB4}" destId="{A14846C1-5E5A-3A49-9A7B-2F007407CDAF}" srcOrd="2" destOrd="0" parTransId="{1243C23D-62FE-7D47-9F77-0C8FE3BBA89C}" sibTransId="{CF6252CA-1850-B14F-9CB9-567D6934AEA5}"/>
    <dgm:cxn modelId="{E52F8176-3CC0-6B41-89E2-20D59F8E1066}" type="presOf" srcId="{58C8195A-5363-7B47-B767-0AB5106B6736}" destId="{644E09C0-56E7-7F42-A94D-4DC26B8889B8}" srcOrd="0" destOrd="0" presId="urn:microsoft.com/office/officeart/2005/8/layout/hProcess9"/>
    <dgm:cxn modelId="{41B3FC80-D6DA-6441-AA54-7BA05D6C67F7}" srcId="{8AEE1F85-B44F-1244-B4DE-3F2E06453CB4}" destId="{D07AB2E6-4DB4-DD41-84A6-68F0FB1B2412}" srcOrd="3" destOrd="0" parTransId="{6E8EDC89-7CE4-984A-957D-65D501FBCB14}" sibTransId="{033CCB7A-555F-E747-B6ED-294ECC202EF9}"/>
    <dgm:cxn modelId="{C0529582-0AAA-414D-BE28-0E0EA1170689}" srcId="{8AEE1F85-B44F-1244-B4DE-3F2E06453CB4}" destId="{58C8195A-5363-7B47-B767-0AB5106B6736}" srcOrd="4" destOrd="0" parTransId="{66338A52-9659-584C-86AE-7C263AF44C1B}" sibTransId="{485B90D6-8167-E241-B4E5-42A1E39A960C}"/>
    <dgm:cxn modelId="{29E1E182-72E1-4A4E-8AC2-F5D526C065EB}" srcId="{8AEE1F85-B44F-1244-B4DE-3F2E06453CB4}" destId="{2B23B9A5-AF02-4F4A-822C-654F7A7B457F}" srcOrd="1" destOrd="0" parTransId="{2357E97E-B0FF-4F40-8A01-06F0C8DD771B}" sibTransId="{09178F58-93E7-714E-8348-5CB404CFFB84}"/>
    <dgm:cxn modelId="{F27D4DA0-0504-A544-8BB5-A88D7ABD2E2C}" type="presOf" srcId="{A14846C1-5E5A-3A49-9A7B-2F007407CDAF}" destId="{52F41FF5-A88C-6247-9D0E-EEE610EE288A}" srcOrd="0" destOrd="0" presId="urn:microsoft.com/office/officeart/2005/8/layout/hProcess9"/>
    <dgm:cxn modelId="{C5B53FA5-437B-494D-9424-4457EEF4A3AE}" type="presOf" srcId="{ED2FA6EA-EE09-C44E-9978-4D25D0242658}" destId="{E82E82B7-4464-454E-9DCC-63FB6497B32D}" srcOrd="0" destOrd="0" presId="urn:microsoft.com/office/officeart/2005/8/layout/hProcess9"/>
    <dgm:cxn modelId="{64FE71B2-4434-2342-A895-A5912608F20D}" type="presOf" srcId="{CAFFC4EE-42F6-B449-9379-6A922FAEA88A}" destId="{1BE13274-8C59-3444-82ED-81A0724ECF05}" srcOrd="0" destOrd="0" presId="urn:microsoft.com/office/officeart/2005/8/layout/hProcess9"/>
    <dgm:cxn modelId="{F878CFC9-F9EB-DF4B-BF51-C0F539D530E6}" type="presOf" srcId="{8AEE1F85-B44F-1244-B4DE-3F2E06453CB4}" destId="{9815CEF9-603B-DF4A-BC46-6D201DD590FB}" srcOrd="0" destOrd="0" presId="urn:microsoft.com/office/officeart/2005/8/layout/hProcess9"/>
    <dgm:cxn modelId="{6F60CEDE-3C71-D641-A056-2529E8558741}" type="presOf" srcId="{2B23B9A5-AF02-4F4A-822C-654F7A7B457F}" destId="{214C948E-560F-4F4B-8460-AB2C58D0F3DF}" srcOrd="0" destOrd="0" presId="urn:microsoft.com/office/officeart/2005/8/layout/hProcess9"/>
    <dgm:cxn modelId="{971C9BA1-72EF-084B-8869-BEA67D71D593}" type="presParOf" srcId="{9815CEF9-603B-DF4A-BC46-6D201DD590FB}" destId="{2BB9A73B-A3A8-1641-B5EA-4661E59AFB36}" srcOrd="0" destOrd="0" presId="urn:microsoft.com/office/officeart/2005/8/layout/hProcess9"/>
    <dgm:cxn modelId="{04171455-8799-FA42-8C16-BE01143E1ED8}" type="presParOf" srcId="{9815CEF9-603B-DF4A-BC46-6D201DD590FB}" destId="{D680F37B-19BB-C948-91B7-970873DC5F9A}" srcOrd="1" destOrd="0" presId="urn:microsoft.com/office/officeart/2005/8/layout/hProcess9"/>
    <dgm:cxn modelId="{D5A3099C-EF9B-8648-AD24-B2780E635B3F}" type="presParOf" srcId="{D680F37B-19BB-C948-91B7-970873DC5F9A}" destId="{E82E82B7-4464-454E-9DCC-63FB6497B32D}" srcOrd="0" destOrd="0" presId="urn:microsoft.com/office/officeart/2005/8/layout/hProcess9"/>
    <dgm:cxn modelId="{1142C058-9B8C-3B4F-BF32-672B3F8FE587}" type="presParOf" srcId="{D680F37B-19BB-C948-91B7-970873DC5F9A}" destId="{E784467E-1247-5045-899E-6C05366F1777}" srcOrd="1" destOrd="0" presId="urn:microsoft.com/office/officeart/2005/8/layout/hProcess9"/>
    <dgm:cxn modelId="{D13DC4DF-2FA8-B84F-8DCB-921D5D1F8C86}" type="presParOf" srcId="{D680F37B-19BB-C948-91B7-970873DC5F9A}" destId="{214C948E-560F-4F4B-8460-AB2C58D0F3DF}" srcOrd="2" destOrd="0" presId="urn:microsoft.com/office/officeart/2005/8/layout/hProcess9"/>
    <dgm:cxn modelId="{CE65EC66-FC5B-224E-B62D-D5AAC5F60D73}" type="presParOf" srcId="{D680F37B-19BB-C948-91B7-970873DC5F9A}" destId="{2843F86A-0BE6-3241-9720-52968D0778C2}" srcOrd="3" destOrd="0" presId="urn:microsoft.com/office/officeart/2005/8/layout/hProcess9"/>
    <dgm:cxn modelId="{2BB29185-F6F0-4446-B4F8-1C44E3F1F99B}" type="presParOf" srcId="{D680F37B-19BB-C948-91B7-970873DC5F9A}" destId="{52F41FF5-A88C-6247-9D0E-EEE610EE288A}" srcOrd="4" destOrd="0" presId="urn:microsoft.com/office/officeart/2005/8/layout/hProcess9"/>
    <dgm:cxn modelId="{DE4D86F0-6A80-6046-B4F3-AFB81138AA95}" type="presParOf" srcId="{D680F37B-19BB-C948-91B7-970873DC5F9A}" destId="{66B5CB68-77FE-4B4E-A9A3-BEB1C839AD19}" srcOrd="5" destOrd="0" presId="urn:microsoft.com/office/officeart/2005/8/layout/hProcess9"/>
    <dgm:cxn modelId="{EDF60895-920E-7E46-AAA6-C42ACA522685}" type="presParOf" srcId="{D680F37B-19BB-C948-91B7-970873DC5F9A}" destId="{733B0581-4B0C-C44F-8482-5FBBC5D728B8}" srcOrd="6" destOrd="0" presId="urn:microsoft.com/office/officeart/2005/8/layout/hProcess9"/>
    <dgm:cxn modelId="{6E8F5307-CA38-A746-8D51-D6CF913A6A13}" type="presParOf" srcId="{D680F37B-19BB-C948-91B7-970873DC5F9A}" destId="{28897941-ABC8-9549-88D2-65FDB96C52AF}" srcOrd="7" destOrd="0" presId="urn:microsoft.com/office/officeart/2005/8/layout/hProcess9"/>
    <dgm:cxn modelId="{73645F1D-86F8-A042-8796-5065E899B718}" type="presParOf" srcId="{D680F37B-19BB-C948-91B7-970873DC5F9A}" destId="{644E09C0-56E7-7F42-A94D-4DC26B8889B8}" srcOrd="8" destOrd="0" presId="urn:microsoft.com/office/officeart/2005/8/layout/hProcess9"/>
    <dgm:cxn modelId="{D2FBF5A6-A3DD-4542-A518-871977FB0855}" type="presParOf" srcId="{D680F37B-19BB-C948-91B7-970873DC5F9A}" destId="{CDA9B020-F481-3F4C-A79D-2EFD36675788}" srcOrd="9" destOrd="0" presId="urn:microsoft.com/office/officeart/2005/8/layout/hProcess9"/>
    <dgm:cxn modelId="{2707E502-4916-8A4A-9F4A-D2C91774B2FD}" type="presParOf" srcId="{D680F37B-19BB-C948-91B7-970873DC5F9A}" destId="{BDF54787-3000-D341-A1EB-E9BC67E2F6AD}" srcOrd="10" destOrd="0" presId="urn:microsoft.com/office/officeart/2005/8/layout/hProcess9"/>
    <dgm:cxn modelId="{D858DA63-F3E2-9A4B-8E77-838AC39B0471}" type="presParOf" srcId="{D680F37B-19BB-C948-91B7-970873DC5F9A}" destId="{E03D660B-AFF2-8840-955E-BDEB7212F863}" srcOrd="11" destOrd="0" presId="urn:microsoft.com/office/officeart/2005/8/layout/hProcess9"/>
    <dgm:cxn modelId="{F8042D78-90A7-7449-B6E1-9ACA7B3D0389}" type="presParOf" srcId="{D680F37B-19BB-C948-91B7-970873DC5F9A}" destId="{1BE13274-8C59-3444-82ED-81A0724ECF05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9A73B-A3A8-1641-B5EA-4661E59AFB36}">
      <dsp:nvSpPr>
        <dsp:cNvPr id="0" name=""/>
        <dsp:cNvSpPr/>
      </dsp:nvSpPr>
      <dsp:spPr>
        <a:xfrm>
          <a:off x="864869" y="0"/>
          <a:ext cx="9801860" cy="517313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2E82B7-4464-454E-9DCC-63FB6497B32D}">
      <dsp:nvSpPr>
        <dsp:cNvPr id="0" name=""/>
        <dsp:cNvSpPr/>
      </dsp:nvSpPr>
      <dsp:spPr>
        <a:xfrm>
          <a:off x="7423" y="1551940"/>
          <a:ext cx="1561031" cy="206925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NASKAH AKADEMIK</a:t>
          </a:r>
        </a:p>
      </dsp:txBody>
      <dsp:txXfrm>
        <a:off x="83626" y="1628143"/>
        <a:ext cx="1408625" cy="1916847"/>
      </dsp:txXfrm>
    </dsp:sp>
    <dsp:sp modelId="{214C948E-560F-4F4B-8460-AB2C58D0F3DF}">
      <dsp:nvSpPr>
        <dsp:cNvPr id="0" name=""/>
        <dsp:cNvSpPr/>
      </dsp:nvSpPr>
      <dsp:spPr>
        <a:xfrm>
          <a:off x="1666710" y="1551940"/>
          <a:ext cx="1561031" cy="206925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DRAF IASP</a:t>
          </a:r>
        </a:p>
      </dsp:txBody>
      <dsp:txXfrm>
        <a:off x="1742913" y="1628143"/>
        <a:ext cx="1408625" cy="1916847"/>
      </dsp:txXfrm>
    </dsp:sp>
    <dsp:sp modelId="{52F41FF5-A88C-6247-9D0E-EEE610EE288A}">
      <dsp:nvSpPr>
        <dsp:cNvPr id="0" name=""/>
        <dsp:cNvSpPr/>
      </dsp:nvSpPr>
      <dsp:spPr>
        <a:xfrm>
          <a:off x="3325997" y="1551940"/>
          <a:ext cx="1561031" cy="206925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UJI COBA</a:t>
          </a:r>
          <a:r>
            <a:rPr lang="en-US" sz="1900" kern="1200" baseline="0" dirty="0">
              <a:solidFill>
                <a:schemeClr val="tx1"/>
              </a:solidFill>
            </a:rPr>
            <a:t>  </a:t>
          </a:r>
          <a:r>
            <a:rPr lang="en-US" sz="1900" kern="1200" dirty="0">
              <a:solidFill>
                <a:schemeClr val="tx1"/>
              </a:solidFill>
            </a:rPr>
            <a:t>(</a:t>
          </a:r>
          <a:r>
            <a:rPr lang="en-US" sz="1900" kern="1200" dirty="0" err="1">
              <a:solidFill>
                <a:schemeClr val="tx1"/>
              </a:solidFill>
            </a:rPr>
            <a:t>Revisi</a:t>
          </a:r>
          <a:r>
            <a:rPr lang="en-US" sz="1900" kern="1200" dirty="0">
              <a:solidFill>
                <a:schemeClr val="tx1"/>
              </a:solidFill>
            </a:rPr>
            <a:t> 18)</a:t>
          </a:r>
        </a:p>
      </dsp:txBody>
      <dsp:txXfrm>
        <a:off x="3402200" y="1628143"/>
        <a:ext cx="1408625" cy="1916847"/>
      </dsp:txXfrm>
    </dsp:sp>
    <dsp:sp modelId="{733B0581-4B0C-C44F-8482-5FBBC5D728B8}">
      <dsp:nvSpPr>
        <dsp:cNvPr id="0" name=""/>
        <dsp:cNvSpPr/>
      </dsp:nvSpPr>
      <dsp:spPr>
        <a:xfrm>
          <a:off x="4985284" y="1551940"/>
          <a:ext cx="1561031" cy="206925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REVISI IASP (</a:t>
          </a:r>
          <a:r>
            <a:rPr lang="en-US" sz="1900" kern="1200" dirty="0" err="1">
              <a:solidFill>
                <a:schemeClr val="bg1"/>
              </a:solidFill>
            </a:rPr>
            <a:t>Revisi</a:t>
          </a:r>
          <a:r>
            <a:rPr lang="en-US" sz="1900" kern="1200" dirty="0">
              <a:solidFill>
                <a:schemeClr val="bg1"/>
              </a:solidFill>
            </a:rPr>
            <a:t> 19)</a:t>
          </a:r>
        </a:p>
      </dsp:txBody>
      <dsp:txXfrm>
        <a:off x="5061487" y="1628143"/>
        <a:ext cx="1408625" cy="1916847"/>
      </dsp:txXfrm>
    </dsp:sp>
    <dsp:sp modelId="{644E09C0-56E7-7F42-A94D-4DC26B8889B8}">
      <dsp:nvSpPr>
        <dsp:cNvPr id="0" name=""/>
        <dsp:cNvSpPr/>
      </dsp:nvSpPr>
      <dsp:spPr>
        <a:xfrm>
          <a:off x="6644571" y="1551940"/>
          <a:ext cx="1561031" cy="2069253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UJI COBA 34 PROVINSI</a:t>
          </a:r>
        </a:p>
      </dsp:txBody>
      <dsp:txXfrm>
        <a:off x="6720774" y="1628143"/>
        <a:ext cx="1408625" cy="1916847"/>
      </dsp:txXfrm>
    </dsp:sp>
    <dsp:sp modelId="{BDF54787-3000-D341-A1EB-E9BC67E2F6AD}">
      <dsp:nvSpPr>
        <dsp:cNvPr id="0" name=""/>
        <dsp:cNvSpPr/>
      </dsp:nvSpPr>
      <dsp:spPr>
        <a:xfrm>
          <a:off x="8303858" y="1551940"/>
          <a:ext cx="1561031" cy="206925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PENETAPAN MENDIKBUD</a:t>
          </a:r>
        </a:p>
      </dsp:txBody>
      <dsp:txXfrm>
        <a:off x="8380061" y="1628143"/>
        <a:ext cx="1408625" cy="1916847"/>
      </dsp:txXfrm>
    </dsp:sp>
    <dsp:sp modelId="{1BE13274-8C59-3444-82ED-81A0724ECF05}">
      <dsp:nvSpPr>
        <dsp:cNvPr id="0" name=""/>
        <dsp:cNvSpPr/>
      </dsp:nvSpPr>
      <dsp:spPr>
        <a:xfrm>
          <a:off x="9963145" y="1551940"/>
          <a:ext cx="1561031" cy="206925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PILOT 5000 SP</a:t>
          </a:r>
        </a:p>
      </dsp:txBody>
      <dsp:txXfrm>
        <a:off x="10039348" y="1628143"/>
        <a:ext cx="1408625" cy="1916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394B8-0028-4F70-A4AB-2A59C5F444F1}" type="datetimeFigureOut">
              <a:rPr lang="en-ID" smtClean="0"/>
              <a:t>03/06/2021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3A1D7-B7FE-486E-AE41-BC1926081D5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2479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C7EFF292-1A15-CB4A-8410-7792DFC887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75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8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BEA00-DFDF-A64D-BED7-F56C35BDDFF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3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4355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4974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464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8937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603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05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3732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34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6072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4985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6870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65DA9-C51C-40DB-8A4E-6F701C45CC46}" type="datetimeFigureOut">
              <a:rPr lang="id-ID" smtClean="0"/>
              <a:t>03/06/2021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600CC-EA08-4215-93BC-7472464D1A0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88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F9A9946-4F3F-4BE9-87E0-001D5F553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57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000" b="1">
                <a:latin typeface="Rockwell" panose="02060603020205020403" pitchFamily="18" charset="0"/>
                <a:cs typeface="Segoe UI" panose="020B0502040204020203" pitchFamily="34" charset="0"/>
              </a:rPr>
              <a:t>SESI 2 (2 JP)</a:t>
            </a:r>
            <a:br>
              <a:rPr lang="en-US" sz="3000" b="1">
                <a:latin typeface="Rockwell" panose="02060603020205020403" pitchFamily="18" charset="0"/>
                <a:cs typeface="Segoe UI" panose="020B0502040204020203" pitchFamily="34" charset="0"/>
              </a:rPr>
            </a:br>
            <a:r>
              <a:rPr lang="en-US" sz="3000" b="1">
                <a:latin typeface="Rockwell" panose="02060603020205020403" pitchFamily="18" charset="0"/>
                <a:cs typeface="Segoe UI" panose="020B0502040204020203" pitchFamily="34" charset="0"/>
              </a:rPr>
              <a:t>REFORMASI </a:t>
            </a:r>
            <a:r>
              <a:rPr lang="en-US" sz="3000" b="1" dirty="0">
                <a:latin typeface="Rockwell" panose="02060603020205020403" pitchFamily="18" charset="0"/>
                <a:cs typeface="Segoe UI" panose="020B0502040204020203" pitchFamily="34" charset="0"/>
              </a:rPr>
              <a:t>SISTEM AKREDITASI SEKOLAH/MADRASAH </a:t>
            </a:r>
            <a:br>
              <a:rPr lang="en-US" sz="3000" b="1">
                <a:latin typeface="Rockwell" panose="02060603020205020403" pitchFamily="18" charset="0"/>
                <a:cs typeface="Segoe UI" panose="020B0502040204020203" pitchFamily="34" charset="0"/>
              </a:rPr>
            </a:br>
            <a:r>
              <a:rPr lang="en-US" sz="3000" b="1">
                <a:latin typeface="Rockwell" panose="02060603020205020403" pitchFamily="18" charset="0"/>
                <a:cs typeface="Segoe UI" panose="020B0502040204020203" pitchFamily="34" charset="0"/>
              </a:rPr>
              <a:t>TAHUN 2021</a:t>
            </a:r>
            <a:endParaRPr lang="id-ID" sz="3000" b="1" dirty="0"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44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89BE3-1425-41C4-BC1D-AED927878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825655" cy="99695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Mengapa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Perlu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Reformasi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?</a:t>
            </a:r>
            <a:endParaRPr lang="en-ID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5" name="Pentagon 44"/>
          <p:cNvSpPr/>
          <p:nvPr/>
        </p:nvSpPr>
        <p:spPr>
          <a:xfrm>
            <a:off x="1168903" y="1587694"/>
            <a:ext cx="10846115" cy="892025"/>
          </a:xfrm>
          <a:prstGeom prst="homePlat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05818" y="1438855"/>
            <a:ext cx="1095216" cy="125717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00607" y="1562861"/>
            <a:ext cx="905638" cy="10091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464773" y="1536714"/>
            <a:ext cx="945081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err="1">
                <a:solidFill>
                  <a:schemeClr val="bg1"/>
                </a:solidFill>
              </a:rPr>
              <a:t>Wujud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introspeksi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setelah</a:t>
            </a:r>
            <a:r>
              <a:rPr lang="en-US" sz="2600" dirty="0">
                <a:solidFill>
                  <a:schemeClr val="bg1"/>
                </a:solidFill>
              </a:rPr>
              <a:t> 20 </a:t>
            </a:r>
            <a:r>
              <a:rPr lang="en-US" sz="2600" dirty="0" err="1">
                <a:solidFill>
                  <a:schemeClr val="bg1"/>
                </a:solidFill>
              </a:rPr>
              <a:t>tahun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implementasi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sistem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akreditasi</a:t>
            </a:r>
            <a:r>
              <a:rPr lang="en-US" sz="2600" dirty="0">
                <a:solidFill>
                  <a:schemeClr val="bg1"/>
                </a:solidFill>
              </a:rPr>
              <a:t> yang </a:t>
            </a:r>
            <a:r>
              <a:rPr lang="en-US" sz="2600" dirty="0" err="1">
                <a:solidFill>
                  <a:schemeClr val="bg1"/>
                </a:solidFill>
              </a:rPr>
              <a:t>berjalan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9" name="Pentagon 48"/>
          <p:cNvSpPr/>
          <p:nvPr/>
        </p:nvSpPr>
        <p:spPr>
          <a:xfrm>
            <a:off x="1168904" y="3030312"/>
            <a:ext cx="10846115" cy="892025"/>
          </a:xfrm>
          <a:prstGeom prst="homePlat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05818" y="2881473"/>
            <a:ext cx="1095216" cy="1257174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00607" y="3005479"/>
            <a:ext cx="905638" cy="10091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Pentagon 65"/>
          <p:cNvSpPr/>
          <p:nvPr/>
        </p:nvSpPr>
        <p:spPr>
          <a:xfrm>
            <a:off x="1168904" y="4660351"/>
            <a:ext cx="10846115" cy="892025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305818" y="4511512"/>
            <a:ext cx="1095216" cy="125717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400607" y="4635518"/>
            <a:ext cx="905638" cy="10091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1437531" y="3029785"/>
            <a:ext cx="996384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err="1">
                <a:solidFill>
                  <a:schemeClr val="bg1"/>
                </a:solidFill>
              </a:rPr>
              <a:t>Sejauh</a:t>
            </a:r>
            <a:r>
              <a:rPr lang="en-US" sz="2600" dirty="0">
                <a:solidFill>
                  <a:schemeClr val="bg1"/>
                </a:solidFill>
              </a:rPr>
              <a:t> mana proses </a:t>
            </a:r>
            <a:r>
              <a:rPr lang="en-US" sz="2600" dirty="0" err="1">
                <a:solidFill>
                  <a:schemeClr val="bg1"/>
                </a:solidFill>
              </a:rPr>
              <a:t>akreditasi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selama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ini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berkontribusi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efektif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terhadap</a:t>
            </a:r>
            <a:r>
              <a:rPr lang="en-US" sz="2600" dirty="0">
                <a:solidFill>
                  <a:schemeClr val="bg1"/>
                </a:solidFill>
              </a:rPr>
              <a:t> proses </a:t>
            </a:r>
            <a:r>
              <a:rPr lang="en-US" sz="2600" dirty="0" err="1">
                <a:solidFill>
                  <a:schemeClr val="bg1"/>
                </a:solidFill>
              </a:rPr>
              <a:t>penjaminan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mutu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dan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peningkatan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kualitas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pendidikan</a:t>
            </a:r>
            <a:r>
              <a:rPr lang="en-US" sz="26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2" name="Oval 71"/>
          <p:cNvSpPr/>
          <p:nvPr/>
        </p:nvSpPr>
        <p:spPr>
          <a:xfrm>
            <a:off x="11010372" y="1733814"/>
            <a:ext cx="533769" cy="5280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1055348" y="1795692"/>
            <a:ext cx="517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01</a:t>
            </a:r>
          </a:p>
        </p:txBody>
      </p:sp>
      <p:sp>
        <p:nvSpPr>
          <p:cNvPr id="75" name="Oval 74"/>
          <p:cNvSpPr/>
          <p:nvPr/>
        </p:nvSpPr>
        <p:spPr>
          <a:xfrm>
            <a:off x="11110066" y="3176432"/>
            <a:ext cx="533769" cy="5280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1155042" y="3238310"/>
            <a:ext cx="517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02</a:t>
            </a:r>
          </a:p>
        </p:txBody>
      </p:sp>
      <p:sp>
        <p:nvSpPr>
          <p:cNvPr id="77" name="Oval 76"/>
          <p:cNvSpPr/>
          <p:nvPr/>
        </p:nvSpPr>
        <p:spPr>
          <a:xfrm>
            <a:off x="11206359" y="4808406"/>
            <a:ext cx="533769" cy="5280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1251335" y="4870284"/>
            <a:ext cx="517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03</a:t>
            </a:r>
          </a:p>
        </p:txBody>
      </p:sp>
      <p:sp>
        <p:nvSpPr>
          <p:cNvPr id="79" name="AutoShape 2" descr="Ikon Komputer, Desain Ikon, Sejarah gambar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88" y="1784395"/>
            <a:ext cx="530240" cy="53024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1" y="3285360"/>
            <a:ext cx="448337" cy="400110"/>
          </a:xfrm>
          <a:prstGeom prst="rect">
            <a:avLst/>
          </a:prstGeom>
        </p:spPr>
      </p:pic>
      <p:pic>
        <p:nvPicPr>
          <p:cNvPr id="1030" name="Picture 6" descr="Film Festival Cindependent Ikon Komputer Portable Network Graphic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13" y="4897898"/>
            <a:ext cx="523790" cy="52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1724EA-E752-4702-8E92-470E9A275A97}"/>
              </a:ext>
            </a:extLst>
          </p:cNvPr>
          <p:cNvSpPr/>
          <p:nvPr/>
        </p:nvSpPr>
        <p:spPr>
          <a:xfrm>
            <a:off x="1495822" y="4635518"/>
            <a:ext cx="971053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err="1">
                <a:solidFill>
                  <a:schemeClr val="bg1"/>
                </a:solidFill>
              </a:rPr>
              <a:t>Akreditasi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sekolah</a:t>
            </a:r>
            <a:r>
              <a:rPr lang="en-US" sz="2600" dirty="0">
                <a:solidFill>
                  <a:schemeClr val="bg1"/>
                </a:solidFill>
              </a:rPr>
              <a:t> dan madrasah </a:t>
            </a:r>
            <a:r>
              <a:rPr lang="en-US" sz="2600" dirty="0" err="1">
                <a:solidFill>
                  <a:schemeClr val="bg1"/>
                </a:solidFill>
              </a:rPr>
              <a:t>dituntut</a:t>
            </a:r>
            <a:r>
              <a:rPr lang="en-US" sz="2600" dirty="0">
                <a:solidFill>
                  <a:schemeClr val="bg1"/>
                </a:solidFill>
              </a:rPr>
              <a:t> agar </a:t>
            </a:r>
            <a:r>
              <a:rPr lang="en-US" sz="2600" dirty="0" err="1">
                <a:solidFill>
                  <a:schemeClr val="bg1"/>
                </a:solidFill>
              </a:rPr>
              <a:t>makin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nyata</a:t>
            </a:r>
            <a:r>
              <a:rPr lang="en-US" sz="2600" dirty="0">
                <a:solidFill>
                  <a:schemeClr val="bg1"/>
                </a:solidFill>
              </a:rPr>
              <a:t> dan </a:t>
            </a:r>
            <a:r>
              <a:rPr lang="en-US" sz="2600" dirty="0" err="1">
                <a:solidFill>
                  <a:schemeClr val="bg1"/>
                </a:solidFill>
              </a:rPr>
              <a:t>efisien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dalam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mendukung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sistem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penjaminan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mutu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7281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89BE3-1425-41C4-BC1D-AED927878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825655" cy="99695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Beberapa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Permasalahan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en-ID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5" name="Pentagon 44"/>
          <p:cNvSpPr/>
          <p:nvPr/>
        </p:nvSpPr>
        <p:spPr>
          <a:xfrm>
            <a:off x="904568" y="1489632"/>
            <a:ext cx="11130116" cy="1175531"/>
          </a:xfrm>
          <a:prstGeom prst="homePlat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305818" y="1438855"/>
            <a:ext cx="1095216" cy="125717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00607" y="1562861"/>
            <a:ext cx="905638" cy="10091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entagon 48"/>
          <p:cNvSpPr/>
          <p:nvPr/>
        </p:nvSpPr>
        <p:spPr>
          <a:xfrm>
            <a:off x="904568" y="3030312"/>
            <a:ext cx="11130115" cy="1104724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305818" y="2881473"/>
            <a:ext cx="1095216" cy="125717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00607" y="3005479"/>
            <a:ext cx="905638" cy="10091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Pentagon 65"/>
          <p:cNvSpPr/>
          <p:nvPr/>
        </p:nvSpPr>
        <p:spPr>
          <a:xfrm>
            <a:off x="943896" y="4527121"/>
            <a:ext cx="11051457" cy="1200328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305818" y="4511512"/>
            <a:ext cx="1095216" cy="125717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400607" y="4635518"/>
            <a:ext cx="905638" cy="10091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1398570" y="4534091"/>
            <a:ext cx="949748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>
                <a:solidFill>
                  <a:schemeClr val="bg1"/>
                </a:solidFill>
              </a:rPr>
              <a:t>Problematika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manajemen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akreditasi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akreditasi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sudah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berjalan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20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tahun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,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tetapi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masih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banyak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tunggakan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(</a:t>
            </a:r>
            <a:r>
              <a:rPr lang="en-US" sz="2200" i="1" dirty="0">
                <a:solidFill>
                  <a:schemeClr val="bg1"/>
                </a:solidFill>
                <a:sym typeface="Wingdings" panose="05000000000000000000" pitchFamily="2" charset="2"/>
              </a:rPr>
              <a:t>backlog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)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sekolah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belum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pernah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diakreditasi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dan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/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atau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sekolah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harus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diakreditasi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ulang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karena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habis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 masa </a:t>
            </a:r>
            <a:r>
              <a:rPr lang="en-US" sz="2200" dirty="0" err="1">
                <a:solidFill>
                  <a:schemeClr val="bg1"/>
                </a:solidFill>
                <a:sym typeface="Wingdings" panose="05000000000000000000" pitchFamily="2" charset="2"/>
              </a:rPr>
              <a:t>berlaku</a:t>
            </a:r>
            <a:r>
              <a:rPr lang="en-US" sz="2200" dirty="0">
                <a:solidFill>
                  <a:schemeClr val="bg1"/>
                </a:solidFill>
                <a:sym typeface="Wingdings" panose="05000000000000000000" pitchFamily="2" charset="2"/>
              </a:rPr>
              <a:t>.</a:t>
            </a:r>
            <a:endParaRPr lang="en-ID" sz="2200" dirty="0">
              <a:solidFill>
                <a:schemeClr val="bg1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11151292" y="1771362"/>
            <a:ext cx="533769" cy="5280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1196268" y="1833240"/>
            <a:ext cx="517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04</a:t>
            </a:r>
          </a:p>
        </p:txBody>
      </p:sp>
      <p:sp>
        <p:nvSpPr>
          <p:cNvPr id="75" name="Oval 74"/>
          <p:cNvSpPr/>
          <p:nvPr/>
        </p:nvSpPr>
        <p:spPr>
          <a:xfrm>
            <a:off x="11094189" y="3285824"/>
            <a:ext cx="533769" cy="5280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1139165" y="3347702"/>
            <a:ext cx="517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05</a:t>
            </a:r>
          </a:p>
        </p:txBody>
      </p:sp>
      <p:sp>
        <p:nvSpPr>
          <p:cNvPr id="77" name="Oval 76"/>
          <p:cNvSpPr/>
          <p:nvPr/>
        </p:nvSpPr>
        <p:spPr>
          <a:xfrm>
            <a:off x="11122724" y="4906380"/>
            <a:ext cx="533769" cy="5280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1167700" y="4968258"/>
            <a:ext cx="517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06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51" y="1771362"/>
            <a:ext cx="619516" cy="514513"/>
          </a:xfrm>
          <a:prstGeom prst="rect">
            <a:avLst/>
          </a:prstGeom>
        </p:spPr>
      </p:pic>
      <p:pic>
        <p:nvPicPr>
          <p:cNvPr id="2050" name="Picture 2" descr="Lari &amp; Lari Lari Lari, ikon backlog, sudut, teks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08" y="4911830"/>
            <a:ext cx="456538" cy="45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93" y="3249962"/>
            <a:ext cx="538517" cy="5160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F257EA-E527-4493-AF6C-0207E2518ABD}"/>
              </a:ext>
            </a:extLst>
          </p:cNvPr>
          <p:cNvSpPr/>
          <p:nvPr/>
        </p:nvSpPr>
        <p:spPr>
          <a:xfrm>
            <a:off x="1401033" y="1665849"/>
            <a:ext cx="965546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UU </a:t>
            </a:r>
            <a:r>
              <a:rPr lang="en-US" sz="2600" dirty="0" err="1">
                <a:solidFill>
                  <a:schemeClr val="bg1"/>
                </a:solidFill>
              </a:rPr>
              <a:t>Sisdiknas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mewajibkan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akreditasi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600" dirty="0" err="1">
                <a:solidFill>
                  <a:schemeClr val="bg1"/>
                </a:solidFill>
                <a:sym typeface="Wingdings" panose="05000000000000000000" pitchFamily="2" charset="2"/>
              </a:rPr>
              <a:t>bagian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600" dirty="0" err="1">
                <a:solidFill>
                  <a:schemeClr val="bg1"/>
                </a:solidFill>
                <a:sym typeface="Wingdings" panose="05000000000000000000" pitchFamily="2" charset="2"/>
              </a:rPr>
              <a:t>dari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600" dirty="0" err="1">
                <a:solidFill>
                  <a:schemeClr val="bg1"/>
                </a:solidFill>
                <a:sym typeface="Wingdings" panose="05000000000000000000" pitchFamily="2" charset="2"/>
              </a:rPr>
              <a:t>sistem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600" dirty="0" err="1">
                <a:solidFill>
                  <a:schemeClr val="bg1"/>
                </a:solidFill>
                <a:sym typeface="Wingdings" panose="05000000000000000000" pitchFamily="2" charset="2"/>
              </a:rPr>
              <a:t>penjaminan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600" dirty="0" err="1">
                <a:solidFill>
                  <a:schemeClr val="bg1"/>
                </a:solidFill>
                <a:sym typeface="Wingdings" panose="05000000000000000000" pitchFamily="2" charset="2"/>
              </a:rPr>
              <a:t>mutu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 (</a:t>
            </a:r>
            <a:r>
              <a:rPr lang="en-US" sz="2600" i="1" dirty="0">
                <a:solidFill>
                  <a:schemeClr val="bg1"/>
                </a:solidFill>
                <a:sym typeface="Wingdings" panose="05000000000000000000" pitchFamily="2" charset="2"/>
              </a:rPr>
              <a:t>quality assurance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), </a:t>
            </a:r>
            <a:r>
              <a:rPr lang="en-US" sz="2600" dirty="0" err="1">
                <a:solidFill>
                  <a:schemeClr val="bg1"/>
                </a:solidFill>
                <a:sym typeface="Wingdings" panose="05000000000000000000" pitchFamily="2" charset="2"/>
              </a:rPr>
              <a:t>implikasinya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600" dirty="0" err="1">
                <a:solidFill>
                  <a:schemeClr val="bg1"/>
                </a:solidFill>
                <a:sym typeface="Wingdings" panose="05000000000000000000" pitchFamily="2" charset="2"/>
              </a:rPr>
              <a:t>perlu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600" dirty="0" err="1">
                <a:solidFill>
                  <a:schemeClr val="bg1"/>
                </a:solidFill>
                <a:sym typeface="Wingdings" panose="05000000000000000000" pitchFamily="2" charset="2"/>
              </a:rPr>
              <a:t>diperjelas</a:t>
            </a:r>
            <a:r>
              <a:rPr lang="en-US" sz="2600" dirty="0">
                <a:solidFill>
                  <a:schemeClr val="bg1"/>
                </a:solidFill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DF1A8F-1257-40C1-9546-57BAF5DA765B}"/>
              </a:ext>
            </a:extLst>
          </p:cNvPr>
          <p:cNvSpPr txBox="1"/>
          <p:nvPr/>
        </p:nvSpPr>
        <p:spPr>
          <a:xfrm>
            <a:off x="1401034" y="2961643"/>
            <a:ext cx="9727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Perkembangan</a:t>
            </a:r>
            <a:r>
              <a:rPr lang="en-US" sz="2400" dirty="0">
                <a:solidFill>
                  <a:schemeClr val="bg1"/>
                </a:solidFill>
              </a:rPr>
              <a:t> status </a:t>
            </a:r>
            <a:r>
              <a:rPr lang="en-US" sz="2400" dirty="0" err="1">
                <a:solidFill>
                  <a:schemeClr val="bg1"/>
                </a:solidFill>
              </a:rPr>
              <a:t>akreditasi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sekolah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meningkat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pesat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tahun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tahun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tetapi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lemah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korelasinya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perkembangan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kualitas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pendidikan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secara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nasional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561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11D40-08EE-4C38-8591-1EEFD0F57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925"/>
            <a:ext cx="10515600" cy="762001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Akreditasi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kualitas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pendidikan</a:t>
            </a:r>
            <a:endParaRPr lang="en-ID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E578F52-45BC-4E18-884E-B7755D7640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0576445"/>
              </p:ext>
            </p:extLst>
          </p:nvPr>
        </p:nvGraphicFramePr>
        <p:xfrm>
          <a:off x="678180" y="1537276"/>
          <a:ext cx="2758440" cy="173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77B9CE4-8BC6-4D87-B627-A77FA14260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7739178"/>
              </p:ext>
            </p:extLst>
          </p:nvPr>
        </p:nvGraphicFramePr>
        <p:xfrm>
          <a:off x="3436620" y="1560019"/>
          <a:ext cx="2758440" cy="173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E19E485-D0AF-45A3-A415-667A8746A2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6419173"/>
              </p:ext>
            </p:extLst>
          </p:nvPr>
        </p:nvGraphicFramePr>
        <p:xfrm>
          <a:off x="6195060" y="1534068"/>
          <a:ext cx="2758440" cy="1844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D1B4422-1CE8-4639-B527-80C81F861F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702476"/>
              </p:ext>
            </p:extLst>
          </p:nvPr>
        </p:nvGraphicFramePr>
        <p:xfrm>
          <a:off x="8953500" y="1534068"/>
          <a:ext cx="2758440" cy="1844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7D5A6-B33B-453C-95EB-6CF7D20F56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8018156"/>
              </p:ext>
            </p:extLst>
          </p:nvPr>
        </p:nvGraphicFramePr>
        <p:xfrm>
          <a:off x="1097280" y="4013836"/>
          <a:ext cx="4678680" cy="218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E13E9B6-15C8-4E71-8FE6-D9A9EE91B3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4279416"/>
              </p:ext>
            </p:extLst>
          </p:nvPr>
        </p:nvGraphicFramePr>
        <p:xfrm>
          <a:off x="6584633" y="3910966"/>
          <a:ext cx="4251960" cy="239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C01AE64-C645-4C1F-9D3B-187D96352A21}"/>
              </a:ext>
            </a:extLst>
          </p:cNvPr>
          <p:cNvSpPr txBox="1"/>
          <p:nvPr/>
        </p:nvSpPr>
        <p:spPr>
          <a:xfrm>
            <a:off x="2985136" y="1040997"/>
            <a:ext cx="5581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/>
              <a:t>Prosentase</a:t>
            </a:r>
            <a:r>
              <a:rPr lang="en-US" sz="2200" b="1" dirty="0"/>
              <a:t> </a:t>
            </a:r>
            <a:r>
              <a:rPr lang="en-US" sz="2200" b="1" dirty="0" err="1"/>
              <a:t>sekolah</a:t>
            </a:r>
            <a:r>
              <a:rPr lang="en-US" sz="2200" b="1" dirty="0"/>
              <a:t> </a:t>
            </a:r>
            <a:r>
              <a:rPr lang="en-US" sz="2200" b="1" dirty="0" err="1"/>
              <a:t>dengan</a:t>
            </a:r>
            <a:r>
              <a:rPr lang="en-US" sz="2200" b="1" dirty="0"/>
              <a:t> </a:t>
            </a:r>
            <a:r>
              <a:rPr lang="en-US" sz="2200" b="1" dirty="0" err="1"/>
              <a:t>akreditasi</a:t>
            </a:r>
            <a:r>
              <a:rPr lang="en-US" sz="2200" b="1" dirty="0"/>
              <a:t> A dan B</a:t>
            </a:r>
            <a:endParaRPr lang="en-ID" sz="22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16AD15-E515-46FD-BE07-E5266C569F4B}"/>
              </a:ext>
            </a:extLst>
          </p:cNvPr>
          <p:cNvSpPr txBox="1"/>
          <p:nvPr/>
        </p:nvSpPr>
        <p:spPr>
          <a:xfrm>
            <a:off x="3436620" y="3473649"/>
            <a:ext cx="5130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Hasil </a:t>
            </a:r>
            <a:r>
              <a:rPr lang="en-US" sz="2200" b="1" dirty="0" err="1"/>
              <a:t>Ujian</a:t>
            </a:r>
            <a:r>
              <a:rPr lang="en-US" sz="2200" b="1" dirty="0"/>
              <a:t> Nasional dan </a:t>
            </a:r>
            <a:r>
              <a:rPr lang="en-US" sz="2200" b="1" dirty="0" err="1"/>
              <a:t>Capaian</a:t>
            </a:r>
            <a:r>
              <a:rPr lang="en-US" sz="2200" b="1" dirty="0"/>
              <a:t> PISA </a:t>
            </a:r>
            <a:endParaRPr lang="en-ID" sz="2200" b="1" dirty="0"/>
          </a:p>
        </p:txBody>
      </p:sp>
    </p:spTree>
    <p:extLst>
      <p:ext uri="{BB962C8B-B14F-4D97-AF65-F5344CB8AC3E}">
        <p14:creationId xmlns:p14="http://schemas.microsoft.com/office/powerpoint/2010/main" val="3418005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1BA58-01C1-476D-A5A6-252F3F9A9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346"/>
            <a:ext cx="10836166" cy="815975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Arial Black" panose="020B0A04020102020204" pitchFamily="34" charset="0"/>
              </a:rPr>
              <a:t>Sistem</a:t>
            </a:r>
            <a:r>
              <a:rPr lang="en-US" sz="4000" dirty="0">
                <a:latin typeface="Arial Black" panose="020B0A04020102020204" pitchFamily="34" charset="0"/>
              </a:rPr>
              <a:t> </a:t>
            </a:r>
            <a:r>
              <a:rPr lang="en-US" sz="4000" dirty="0" err="1">
                <a:latin typeface="Arial Black" panose="020B0A04020102020204" pitchFamily="34" charset="0"/>
              </a:rPr>
              <a:t>Akreditasi</a:t>
            </a:r>
            <a:r>
              <a:rPr lang="en-US" sz="4000" dirty="0">
                <a:latin typeface="Arial Black" panose="020B0A04020102020204" pitchFamily="34" charset="0"/>
              </a:rPr>
              <a:t> 2020           (1)</a:t>
            </a:r>
            <a:endParaRPr lang="en-ID" sz="4000" dirty="0">
              <a:latin typeface="Arial Black" panose="020B0A04020102020204" pitchFamily="34" charset="0"/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595390" y="1028256"/>
            <a:ext cx="7275871" cy="664681"/>
          </a:xfrm>
          <a:prstGeom prst="homePlat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entagon 5"/>
          <p:cNvSpPr/>
          <p:nvPr/>
        </p:nvSpPr>
        <p:spPr>
          <a:xfrm>
            <a:off x="8219768" y="2342241"/>
            <a:ext cx="422787" cy="599768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5360" y="1048251"/>
            <a:ext cx="42573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Pokok-pokok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perubahan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215" y="1732926"/>
            <a:ext cx="108361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400" dirty="0" err="1">
                <a:sym typeface="Wingdings" panose="05000000000000000000" pitchFamily="2" charset="2"/>
              </a:rPr>
              <a:t>Perubahan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mendasar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dalam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siklus</a:t>
            </a:r>
            <a:r>
              <a:rPr lang="en-US" sz="2400" dirty="0">
                <a:sym typeface="Wingdings" panose="05000000000000000000" pitchFamily="2" charset="2"/>
              </a:rPr>
              <a:t> (</a:t>
            </a:r>
            <a:r>
              <a:rPr lang="en-US" sz="2400" i="1" dirty="0">
                <a:sym typeface="Wingdings" panose="05000000000000000000" pitchFamily="2" charset="2"/>
              </a:rPr>
              <a:t>business model</a:t>
            </a:r>
            <a:r>
              <a:rPr lang="en-US" sz="2400" dirty="0">
                <a:sym typeface="Wingdings" panose="05000000000000000000" pitchFamily="2" charset="2"/>
              </a:rPr>
              <a:t>) dan </a:t>
            </a:r>
            <a:r>
              <a:rPr lang="en-US" sz="2400" dirty="0" err="1">
                <a:sym typeface="Wingdings" panose="05000000000000000000" pitchFamily="2" charset="2"/>
              </a:rPr>
              <a:t>manajemen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akreditasi</a:t>
            </a:r>
            <a:r>
              <a:rPr lang="en-US" sz="2400" dirty="0">
                <a:sym typeface="Wingdings" panose="05000000000000000000" pitchFamily="2" charset="2"/>
              </a:rPr>
              <a:t>;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400" dirty="0" err="1">
                <a:sym typeface="Wingdings" panose="05000000000000000000" pitchFamily="2" charset="2"/>
              </a:rPr>
              <a:t>Fokus</a:t>
            </a:r>
            <a:r>
              <a:rPr lang="en-US" sz="2400" dirty="0">
                <a:sym typeface="Wingdings" panose="05000000000000000000" pitchFamily="2" charset="2"/>
              </a:rPr>
              <a:t> pada audit </a:t>
            </a:r>
            <a:r>
              <a:rPr lang="en-US" sz="2400" dirty="0" err="1">
                <a:sym typeface="Wingdings" panose="05000000000000000000" pitchFamily="2" charset="2"/>
              </a:rPr>
              <a:t>kinerja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sekolah</a:t>
            </a:r>
            <a:r>
              <a:rPr lang="en-US" sz="2400" dirty="0">
                <a:sym typeface="Wingdings" panose="05000000000000000000" pitchFamily="2" charset="2"/>
              </a:rPr>
              <a:t>  </a:t>
            </a:r>
            <a:r>
              <a:rPr lang="en-US" sz="2400" dirty="0" err="1">
                <a:sym typeface="Wingdings" panose="05000000000000000000" pitchFamily="2" charset="2"/>
              </a:rPr>
              <a:t>Instrumen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Akreditasi</a:t>
            </a:r>
            <a:r>
              <a:rPr lang="en-US" sz="2400" dirty="0">
                <a:sym typeface="Wingdings" panose="05000000000000000000" pitchFamily="2" charset="2"/>
              </a:rPr>
              <a:t> IASP2020 </a:t>
            </a:r>
            <a:r>
              <a:rPr lang="en-US" sz="2400" dirty="0" err="1">
                <a:sym typeface="Wingdings" panose="05000000000000000000" pitchFamily="2" charset="2"/>
              </a:rPr>
              <a:t>mengukur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kinerja</a:t>
            </a:r>
            <a:r>
              <a:rPr lang="en-US" sz="2400" dirty="0">
                <a:sym typeface="Wingdings" panose="05000000000000000000" pitchFamily="2" charset="2"/>
              </a:rPr>
              <a:t> (performance) </a:t>
            </a:r>
            <a:r>
              <a:rPr lang="en-US" sz="2400" dirty="0" err="1">
                <a:sym typeface="Wingdings" panose="05000000000000000000" pitchFamily="2" charset="2"/>
              </a:rPr>
              <a:t>sekolah</a:t>
            </a:r>
            <a:r>
              <a:rPr lang="en-US" sz="2400" dirty="0">
                <a:sym typeface="Wingdings" panose="05000000000000000000" pitchFamily="2" charset="2"/>
              </a:rPr>
              <a:t> yang </a:t>
            </a:r>
            <a:r>
              <a:rPr lang="en-US" sz="2400" dirty="0" err="1">
                <a:sym typeface="Wingdings" panose="05000000000000000000" pitchFamily="2" charset="2"/>
              </a:rPr>
              <a:t>telah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memenuhi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persyaratan</a:t>
            </a:r>
            <a:r>
              <a:rPr lang="en-US" sz="2400" dirty="0">
                <a:sym typeface="Wingdings" panose="05000000000000000000" pitchFamily="2" charset="2"/>
              </a:rPr>
              <a:t> (compliance);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400" dirty="0" err="1"/>
              <a:t>Akreditasi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rangkaian</a:t>
            </a:r>
            <a:r>
              <a:rPr lang="en-US" sz="2400" dirty="0"/>
              <a:t> </a:t>
            </a:r>
            <a:r>
              <a:rPr lang="en-US" sz="2400" dirty="0" err="1"/>
              <a:t>utuh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penjaminan</a:t>
            </a:r>
            <a:r>
              <a:rPr lang="en-US" sz="2400" dirty="0"/>
              <a:t> </a:t>
            </a:r>
            <a:r>
              <a:rPr lang="en-US" sz="2400" dirty="0" err="1"/>
              <a:t>mutu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tindak-lanjut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rekomendasi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berdasarkan</a:t>
            </a:r>
            <a:r>
              <a:rPr lang="en-US" sz="2400" dirty="0">
                <a:sym typeface="Wingdings" panose="05000000000000000000" pitchFamily="2" charset="2"/>
              </a:rPr>
              <a:t> proses </a:t>
            </a:r>
            <a:r>
              <a:rPr lang="en-US" sz="2400" dirty="0" err="1">
                <a:sym typeface="Wingdings" panose="05000000000000000000" pitchFamily="2" charset="2"/>
              </a:rPr>
              <a:t>akreditasi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menjadi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fokus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utama</a:t>
            </a:r>
            <a:r>
              <a:rPr lang="en-US" sz="2400" dirty="0"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20" name="Oval 19"/>
          <p:cNvSpPr/>
          <p:nvPr/>
        </p:nvSpPr>
        <p:spPr>
          <a:xfrm>
            <a:off x="6964084" y="1028256"/>
            <a:ext cx="907177" cy="664681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entagon 10">
            <a:extLst>
              <a:ext uri="{FF2B5EF4-FFF2-40B4-BE49-F238E27FC236}">
                <a16:creationId xmlns:a16="http://schemas.microsoft.com/office/drawing/2014/main" id="{89EF30AA-A171-4DCD-AB80-D62649222433}"/>
              </a:ext>
            </a:extLst>
          </p:cNvPr>
          <p:cNvSpPr/>
          <p:nvPr/>
        </p:nvSpPr>
        <p:spPr>
          <a:xfrm>
            <a:off x="595390" y="3805883"/>
            <a:ext cx="7275870" cy="599768"/>
          </a:xfrm>
          <a:prstGeom prst="homePlat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052BAA2-AABE-4FC6-85C6-8654846C7D34}"/>
              </a:ext>
            </a:extLst>
          </p:cNvPr>
          <p:cNvSpPr/>
          <p:nvPr/>
        </p:nvSpPr>
        <p:spPr>
          <a:xfrm>
            <a:off x="7307070" y="3810984"/>
            <a:ext cx="678935" cy="59976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31E3FC-CB5C-43BA-8E13-9DB57FB7B5C1}"/>
              </a:ext>
            </a:extLst>
          </p:cNvPr>
          <p:cNvSpPr/>
          <p:nvPr/>
        </p:nvSpPr>
        <p:spPr>
          <a:xfrm>
            <a:off x="710135" y="3845799"/>
            <a:ext cx="6812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Perubahan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mendasar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pada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siklus</a:t>
            </a:r>
            <a:r>
              <a:rPr lang="en-US" sz="2400" b="1" dirty="0">
                <a:solidFill>
                  <a:schemeClr val="bg1"/>
                </a:solidFill>
              </a:rPr>
              <a:t> (</a:t>
            </a:r>
            <a:r>
              <a:rPr lang="en-US" sz="2400" b="1" i="1" dirty="0">
                <a:solidFill>
                  <a:schemeClr val="bg1"/>
                </a:solidFill>
              </a:rPr>
              <a:t>business model</a:t>
            </a:r>
            <a:r>
              <a:rPr lang="en-US" sz="2400" b="1" dirty="0">
                <a:solidFill>
                  <a:schemeClr val="bg1"/>
                </a:solidFill>
              </a:rPr>
              <a:t>):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9E07EF-E02A-4EF6-9606-031FABA86DCB}"/>
              </a:ext>
            </a:extLst>
          </p:cNvPr>
          <p:cNvSpPr/>
          <p:nvPr/>
        </p:nvSpPr>
        <p:spPr>
          <a:xfrm>
            <a:off x="335216" y="4450668"/>
            <a:ext cx="108361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400" dirty="0" err="1">
                <a:sym typeface="Wingdings" panose="05000000000000000000" pitchFamily="2" charset="2"/>
              </a:rPr>
              <a:t>Kombinasi</a:t>
            </a:r>
            <a:r>
              <a:rPr lang="en-US" sz="2400" dirty="0">
                <a:sym typeface="Wingdings" panose="05000000000000000000" pitchFamily="2" charset="2"/>
              </a:rPr>
              <a:t> proses </a:t>
            </a:r>
            <a:r>
              <a:rPr lang="en-US" sz="2400" dirty="0" err="1">
                <a:sym typeface="Wingdings" panose="05000000000000000000" pitchFamily="2" charset="2"/>
              </a:rPr>
              <a:t>akreditasi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otomatis</a:t>
            </a:r>
            <a:r>
              <a:rPr lang="en-US" sz="2400" dirty="0">
                <a:sym typeface="Wingdings" panose="05000000000000000000" pitchFamily="2" charset="2"/>
              </a:rPr>
              <a:t> dan </a:t>
            </a:r>
            <a:r>
              <a:rPr lang="en-US" sz="2400" dirty="0" err="1">
                <a:sym typeface="Wingdings" panose="05000000000000000000" pitchFamily="2" charset="2"/>
              </a:rPr>
              <a:t>akreditasi</a:t>
            </a:r>
            <a:r>
              <a:rPr lang="en-US" sz="2400" dirty="0">
                <a:sym typeface="Wingdings" panose="05000000000000000000" pitchFamily="2" charset="2"/>
              </a:rPr>
              <a:t> manual </a:t>
            </a:r>
            <a:r>
              <a:rPr lang="en-US" sz="2400" dirty="0" err="1">
                <a:sym typeface="Wingdings" panose="05000000000000000000" pitchFamily="2" charset="2"/>
              </a:rPr>
              <a:t>dengan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kunjungan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sekolah</a:t>
            </a:r>
            <a:r>
              <a:rPr lang="en-US" sz="2400" dirty="0">
                <a:sym typeface="Wingdings" panose="05000000000000000000" pitchFamily="2" charset="2"/>
              </a:rPr>
              <a:t>;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400" dirty="0" err="1">
                <a:sym typeface="Wingdings" panose="05000000000000000000" pitchFamily="2" charset="2"/>
              </a:rPr>
              <a:t>Perpanjangan</a:t>
            </a:r>
            <a:r>
              <a:rPr lang="en-US" sz="2400" dirty="0">
                <a:sym typeface="Wingdings" panose="05000000000000000000" pitchFamily="2" charset="2"/>
              </a:rPr>
              <a:t> status </a:t>
            </a:r>
            <a:r>
              <a:rPr lang="en-US" sz="2400" dirty="0" err="1">
                <a:sym typeface="Wingdings" panose="05000000000000000000" pitchFamily="2" charset="2"/>
              </a:rPr>
              <a:t>akreditasi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secara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otomatis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melalui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mekanisme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Sistem</a:t>
            </a:r>
            <a:r>
              <a:rPr lang="en-US" sz="2400" dirty="0">
                <a:sym typeface="Wingdings" panose="05000000000000000000" pitchFamily="2" charset="2"/>
              </a:rPr>
              <a:t> Monitoring </a:t>
            </a:r>
            <a:r>
              <a:rPr lang="en-US" sz="2400" dirty="0" err="1">
                <a:sym typeface="Wingdings" panose="05000000000000000000" pitchFamily="2" charset="2"/>
              </a:rPr>
              <a:t>Sekolah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Terakreditasi</a:t>
            </a:r>
            <a:r>
              <a:rPr lang="en-US" sz="2400" dirty="0">
                <a:sym typeface="Wingdings" panose="05000000000000000000" pitchFamily="2" charset="2"/>
              </a:rPr>
              <a:t> (</a:t>
            </a:r>
            <a:r>
              <a:rPr lang="en-US" sz="2400" i="1" dirty="0">
                <a:sym typeface="Wingdings" panose="05000000000000000000" pitchFamily="2" charset="2"/>
              </a:rPr>
              <a:t>Dashboard</a:t>
            </a:r>
            <a:r>
              <a:rPr lang="en-US" sz="2400" dirty="0">
                <a:sym typeface="Wingdings" panose="05000000000000000000" pitchFamily="2" charset="2"/>
              </a:rPr>
              <a:t>);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400" dirty="0" err="1"/>
              <a:t>Reakreditasi</a:t>
            </a:r>
            <a:r>
              <a:rPr lang="en-US" sz="2400" dirty="0"/>
              <a:t> (manual)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3 (</a:t>
            </a:r>
            <a:r>
              <a:rPr lang="en-US" sz="2400" dirty="0" err="1"/>
              <a:t>tiga</a:t>
            </a:r>
            <a:r>
              <a:rPr lang="en-US" sz="2400" dirty="0"/>
              <a:t>) </a:t>
            </a:r>
            <a:r>
              <a:rPr lang="en-US" sz="2400" dirty="0" err="1"/>
              <a:t>sebab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i="1" dirty="0"/>
              <a:t>triggers.</a:t>
            </a:r>
            <a:endParaRPr lang="en-US" sz="22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52479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5AE9B-2D34-4278-9B7A-5FE63D95A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4055"/>
            <a:ext cx="10868025" cy="926589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Arial Black" panose="020B0A04020102020204" pitchFamily="34" charset="0"/>
              </a:rPr>
              <a:t>Sistem</a:t>
            </a:r>
            <a:r>
              <a:rPr lang="en-US" sz="4000" dirty="0">
                <a:latin typeface="Arial Black" panose="020B0A04020102020204" pitchFamily="34" charset="0"/>
              </a:rPr>
              <a:t> </a:t>
            </a:r>
            <a:r>
              <a:rPr lang="en-US" sz="4000" dirty="0" err="1">
                <a:latin typeface="Arial Black" panose="020B0A04020102020204" pitchFamily="34" charset="0"/>
              </a:rPr>
              <a:t>Akreditasi</a:t>
            </a:r>
            <a:r>
              <a:rPr lang="en-US" sz="4000" dirty="0">
                <a:latin typeface="Arial Black" panose="020B0A04020102020204" pitchFamily="34" charset="0"/>
              </a:rPr>
              <a:t> 2020           (2)</a:t>
            </a:r>
            <a:endParaRPr lang="en-ID" sz="4000" b="1" dirty="0"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958725-FF66-41FA-9752-F41D5A3887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03073" y="808839"/>
            <a:ext cx="10264951" cy="555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22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1BA58-01C1-476D-A5A6-252F3F9A9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346"/>
            <a:ext cx="10836166" cy="815975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Arial Black" panose="020B0A04020102020204" pitchFamily="34" charset="0"/>
              </a:rPr>
              <a:t>Sistem</a:t>
            </a:r>
            <a:r>
              <a:rPr lang="en-US" sz="3600" dirty="0">
                <a:latin typeface="Arial Black" panose="020B0A04020102020204" pitchFamily="34" charset="0"/>
              </a:rPr>
              <a:t> </a:t>
            </a:r>
            <a:r>
              <a:rPr lang="en-US" sz="3600" dirty="0" err="1">
                <a:latin typeface="Arial Black" panose="020B0A04020102020204" pitchFamily="34" charset="0"/>
              </a:rPr>
              <a:t>Akreditasi</a:t>
            </a:r>
            <a:r>
              <a:rPr lang="en-US" sz="3600" dirty="0">
                <a:latin typeface="Arial Black" panose="020B0A04020102020204" pitchFamily="34" charset="0"/>
              </a:rPr>
              <a:t> 2020           (3)</a:t>
            </a:r>
            <a:endParaRPr lang="en-ID" sz="2200" dirty="0">
              <a:latin typeface="Arial Black" panose="020B0A04020102020204" pitchFamily="34" charset="0"/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412647" y="1035321"/>
            <a:ext cx="7275871" cy="599768"/>
          </a:xfrm>
          <a:prstGeom prst="homePlat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entagon 5"/>
          <p:cNvSpPr/>
          <p:nvPr/>
        </p:nvSpPr>
        <p:spPr>
          <a:xfrm>
            <a:off x="8121446" y="1997468"/>
            <a:ext cx="422787" cy="599768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9098" y="1083116"/>
            <a:ext cx="51422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Instrumen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Akreditasi</a:t>
            </a:r>
            <a:r>
              <a:rPr lang="en-US" sz="2400" b="1" dirty="0">
                <a:solidFill>
                  <a:schemeClr val="bg1"/>
                </a:solidFill>
              </a:rPr>
              <a:t> IASP2020:</a:t>
            </a:r>
          </a:p>
        </p:txBody>
      </p:sp>
      <p:sp>
        <p:nvSpPr>
          <p:cNvPr id="9" name="Rectangle 8"/>
          <p:cNvSpPr/>
          <p:nvPr/>
        </p:nvSpPr>
        <p:spPr>
          <a:xfrm>
            <a:off x="412646" y="1658478"/>
            <a:ext cx="111402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Assessment/audit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indikator</a:t>
            </a:r>
            <a:r>
              <a:rPr lang="en-US" sz="2400" dirty="0"/>
              <a:t> pada </a:t>
            </a:r>
            <a:r>
              <a:rPr lang="en-US" sz="2400" dirty="0" err="1"/>
              <a:t>tataran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dan/</a:t>
            </a:r>
            <a:r>
              <a:rPr lang="en-US" sz="2400" dirty="0" err="1"/>
              <a:t>atau</a:t>
            </a:r>
            <a:r>
              <a:rPr lang="en-US" sz="2400" dirty="0"/>
              <a:t> proxy </a:t>
            </a:r>
            <a:r>
              <a:rPr lang="en-US" sz="2400" dirty="0" err="1"/>
              <a:t>kinerja</a:t>
            </a:r>
            <a:endParaRPr lang="en-US" sz="2400" dirty="0"/>
          </a:p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>
                <a:sym typeface="Wingdings" panose="05000000000000000000" pitchFamily="2" charset="2"/>
              </a:rPr>
              <a:t>Proses </a:t>
            </a:r>
            <a:r>
              <a:rPr lang="en-US" sz="2400" dirty="0" err="1">
                <a:sym typeface="Wingdings" panose="05000000000000000000" pitchFamily="2" charset="2"/>
              </a:rPr>
              <a:t>akreditasi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menghasilkan</a:t>
            </a:r>
            <a:r>
              <a:rPr lang="en-US" sz="2400" dirty="0">
                <a:sym typeface="Wingdings" panose="05000000000000000000" pitchFamily="2" charset="2"/>
              </a:rPr>
              <a:t>: (a) </a:t>
            </a:r>
            <a:r>
              <a:rPr lang="en-US" sz="2400" dirty="0" err="1">
                <a:sym typeface="Wingdings" panose="05000000000000000000" pitchFamily="2" charset="2"/>
              </a:rPr>
              <a:t>nilai</a:t>
            </a:r>
            <a:r>
              <a:rPr lang="en-US" sz="2400" dirty="0">
                <a:sym typeface="Wingdings" panose="05000000000000000000" pitchFamily="2" charset="2"/>
              </a:rPr>
              <a:t>/status </a:t>
            </a:r>
            <a:r>
              <a:rPr lang="en-US" sz="2400" dirty="0" err="1">
                <a:sym typeface="Wingdings" panose="05000000000000000000" pitchFamily="2" charset="2"/>
              </a:rPr>
              <a:t>akreditasi</a:t>
            </a:r>
            <a:r>
              <a:rPr lang="en-US" sz="2400" dirty="0">
                <a:sym typeface="Wingdings" panose="05000000000000000000" pitchFamily="2" charset="2"/>
              </a:rPr>
              <a:t>; dan (b) </a:t>
            </a:r>
            <a:r>
              <a:rPr lang="en-US" sz="2400" dirty="0" err="1">
                <a:sym typeface="Wingdings" panose="05000000000000000000" pitchFamily="2" charset="2"/>
              </a:rPr>
              <a:t>rekomendasi</a:t>
            </a:r>
            <a:endParaRPr lang="en-US" sz="2400" dirty="0">
              <a:sym typeface="Wingdings" panose="05000000000000000000" pitchFamily="2" charset="2"/>
            </a:endParaRPr>
          </a:p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 err="1">
                <a:sym typeface="Wingdings" panose="05000000000000000000" pitchFamily="2" charset="2"/>
              </a:rPr>
              <a:t>Rekomendasi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rinci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teknis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tajam</a:t>
            </a:r>
            <a:r>
              <a:rPr lang="en-US" sz="2400" dirty="0">
                <a:sym typeface="Wingdings" panose="05000000000000000000" pitchFamily="2" charset="2"/>
              </a:rPr>
              <a:t> dan pada </a:t>
            </a:r>
            <a:r>
              <a:rPr lang="en-US" sz="2400" dirty="0" err="1">
                <a:sym typeface="Wingdings" panose="05000000000000000000" pitchFamily="2" charset="2"/>
              </a:rPr>
              <a:t>tataran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operasional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dengan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pijakan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jelas</a:t>
            </a:r>
            <a:endParaRPr lang="en-US" sz="2400" dirty="0">
              <a:sym typeface="Wingdings" panose="05000000000000000000" pitchFamily="2" charset="2"/>
            </a:endParaRPr>
          </a:p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 err="1">
                <a:sym typeface="Wingdings" panose="05000000000000000000" pitchFamily="2" charset="2"/>
              </a:rPr>
              <a:t>A</a:t>
            </a:r>
            <a:r>
              <a:rPr lang="en-US" sz="2400" dirty="0" err="1"/>
              <a:t>kreditasi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mekanisme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perbaikan</a:t>
            </a:r>
            <a:endParaRPr lang="en-US" sz="2400" dirty="0"/>
          </a:p>
        </p:txBody>
      </p:sp>
      <p:sp>
        <p:nvSpPr>
          <p:cNvPr id="20" name="Oval 19"/>
          <p:cNvSpPr/>
          <p:nvPr/>
        </p:nvSpPr>
        <p:spPr>
          <a:xfrm>
            <a:off x="7009583" y="1035320"/>
            <a:ext cx="678935" cy="5997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entagon 22"/>
          <p:cNvSpPr/>
          <p:nvPr/>
        </p:nvSpPr>
        <p:spPr>
          <a:xfrm>
            <a:off x="422941" y="3703913"/>
            <a:ext cx="7501706" cy="599768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7245712" y="3703913"/>
            <a:ext cx="678935" cy="59976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56116" y="5680041"/>
            <a:ext cx="391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ECD982-129A-47E8-8E07-1AF4A11B7900}"/>
              </a:ext>
            </a:extLst>
          </p:cNvPr>
          <p:cNvSpPr/>
          <p:nvPr/>
        </p:nvSpPr>
        <p:spPr>
          <a:xfrm>
            <a:off x="639098" y="3741049"/>
            <a:ext cx="7069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Sistem</a:t>
            </a:r>
            <a:r>
              <a:rPr lang="en-US" sz="2400" b="1" dirty="0">
                <a:solidFill>
                  <a:schemeClr val="bg1"/>
                </a:solidFill>
              </a:rPr>
              <a:t> Monitoring </a:t>
            </a:r>
            <a:r>
              <a:rPr lang="en-US" sz="2400" b="1" dirty="0" err="1">
                <a:solidFill>
                  <a:schemeClr val="bg1"/>
                </a:solidFill>
              </a:rPr>
              <a:t>Sekolah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Terakreditasi</a:t>
            </a:r>
            <a:r>
              <a:rPr lang="en-US" sz="2400" b="1" dirty="0">
                <a:solidFill>
                  <a:schemeClr val="bg1"/>
                </a:solidFill>
              </a:rPr>
              <a:t> (Dashboard) 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0C4E80-2DF1-4D00-BEBC-8F78D188F28F}"/>
              </a:ext>
            </a:extLst>
          </p:cNvPr>
          <p:cNvSpPr/>
          <p:nvPr/>
        </p:nvSpPr>
        <p:spPr>
          <a:xfrm>
            <a:off x="412646" y="4410124"/>
            <a:ext cx="111402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 err="1"/>
              <a:t>Melakukan</a:t>
            </a:r>
            <a:r>
              <a:rPr lang="en-US" sz="2400" dirty="0"/>
              <a:t> monitoring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terakreditasi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terus</a:t>
            </a:r>
            <a:r>
              <a:rPr lang="en-US" sz="2400" dirty="0"/>
              <a:t> </a:t>
            </a:r>
            <a:r>
              <a:rPr lang="en-US" sz="2400" dirty="0" err="1"/>
              <a:t>menerus</a:t>
            </a:r>
            <a:endParaRPr lang="en-US" sz="2400" dirty="0"/>
          </a:p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 err="1"/>
              <a:t>Menampilkan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(</a:t>
            </a:r>
            <a:r>
              <a:rPr lang="en-US" sz="2400" i="1" dirty="0"/>
              <a:t>score cards</a:t>
            </a:r>
            <a:r>
              <a:rPr lang="en-US" sz="2400" dirty="0"/>
              <a:t>)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endParaRPr lang="en-US" sz="2400" dirty="0"/>
          </a:p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yang </a:t>
            </a:r>
            <a:r>
              <a:rPr lang="en-US" sz="2400" dirty="0" err="1"/>
              <a:t>ditampilkan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komposit</a:t>
            </a:r>
            <a:r>
              <a:rPr lang="en-US" sz="2400" dirty="0"/>
              <a:t>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data-data </a:t>
            </a:r>
            <a:r>
              <a:rPr lang="en-US" sz="2400" dirty="0" err="1"/>
              <a:t>Dapodik</a:t>
            </a:r>
            <a:r>
              <a:rPr lang="en-US" sz="2400" dirty="0"/>
              <a:t>, AKM dan </a:t>
            </a:r>
            <a:r>
              <a:rPr lang="en-US" sz="2400" dirty="0" err="1"/>
              <a:t>Survai</a:t>
            </a:r>
            <a:r>
              <a:rPr lang="en-US" sz="2400" dirty="0"/>
              <a:t> </a:t>
            </a:r>
            <a:r>
              <a:rPr lang="en-US" sz="2400" dirty="0" err="1"/>
              <a:t>Karakter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3746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6CAE1-812D-42AF-A6AA-266C565C5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477"/>
            <a:ext cx="10825655" cy="710546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Arial Black" panose="020B0A04020102020204" pitchFamily="34" charset="0"/>
              </a:rPr>
              <a:t>Sistem</a:t>
            </a:r>
            <a:r>
              <a:rPr lang="en-US" sz="3600" dirty="0">
                <a:latin typeface="Arial Black" panose="020B0A04020102020204" pitchFamily="34" charset="0"/>
              </a:rPr>
              <a:t> </a:t>
            </a:r>
            <a:r>
              <a:rPr lang="en-US" sz="3600" dirty="0" err="1">
                <a:latin typeface="Arial Black" panose="020B0A04020102020204" pitchFamily="34" charset="0"/>
              </a:rPr>
              <a:t>Akreditasi</a:t>
            </a:r>
            <a:r>
              <a:rPr lang="en-US" sz="3600" dirty="0">
                <a:latin typeface="Arial Black" panose="020B0A04020102020204" pitchFamily="34" charset="0"/>
              </a:rPr>
              <a:t> 2020           (4)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id="{88BC8981-27C0-42B4-A106-4C9E64570286}"/>
              </a:ext>
            </a:extLst>
          </p:cNvPr>
          <p:cNvSpPr/>
          <p:nvPr/>
        </p:nvSpPr>
        <p:spPr>
          <a:xfrm>
            <a:off x="432619" y="1205099"/>
            <a:ext cx="7275871" cy="599768"/>
          </a:xfrm>
          <a:prstGeom prst="homePlat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47A54F9-277E-46D2-A78D-1D924DAC36BC}"/>
              </a:ext>
            </a:extLst>
          </p:cNvPr>
          <p:cNvSpPr/>
          <p:nvPr/>
        </p:nvSpPr>
        <p:spPr>
          <a:xfrm>
            <a:off x="7119326" y="1205098"/>
            <a:ext cx="678935" cy="5997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3CD44B-894C-497C-AE56-0DF01ADDE3B1}"/>
              </a:ext>
            </a:extLst>
          </p:cNvPr>
          <p:cNvSpPr/>
          <p:nvPr/>
        </p:nvSpPr>
        <p:spPr>
          <a:xfrm>
            <a:off x="639098" y="1261637"/>
            <a:ext cx="51422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Masa </a:t>
            </a:r>
            <a:r>
              <a:rPr lang="en-US" sz="2400" b="1" dirty="0" err="1">
                <a:solidFill>
                  <a:schemeClr val="bg1"/>
                </a:solidFill>
              </a:rPr>
              <a:t>Berlaku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Akreditasi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A542D9-A08C-4A1A-A8A1-121F1F6ABBD5}"/>
              </a:ext>
            </a:extLst>
          </p:cNvPr>
          <p:cNvSpPr/>
          <p:nvPr/>
        </p:nvSpPr>
        <p:spPr>
          <a:xfrm>
            <a:off x="432618" y="4083241"/>
            <a:ext cx="109576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 err="1"/>
              <a:t>Permintaan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r>
              <a:rPr lang="en-US" sz="2400" dirty="0"/>
              <a:t> yang </a:t>
            </a:r>
            <a:r>
              <a:rPr lang="en-US" sz="2400" dirty="0" err="1"/>
              <a:t>meyakini</a:t>
            </a:r>
            <a:r>
              <a:rPr lang="en-US" sz="2400" dirty="0"/>
              <a:t> </a:t>
            </a:r>
            <a:r>
              <a:rPr lang="en-US" sz="2400" dirty="0" err="1"/>
              <a:t>sekolahnya</a:t>
            </a:r>
            <a:r>
              <a:rPr lang="en-US" sz="2400" dirty="0"/>
              <a:t> </a:t>
            </a:r>
            <a:r>
              <a:rPr lang="en-US" sz="2400" dirty="0" err="1"/>
              <a:t>membaik</a:t>
            </a:r>
            <a:r>
              <a:rPr lang="en-US" sz="2400" dirty="0"/>
              <a:t> dan </a:t>
            </a:r>
            <a:r>
              <a:rPr lang="en-US" sz="2400" dirty="0" err="1"/>
              <a:t>ingin</a:t>
            </a:r>
            <a:r>
              <a:rPr lang="en-US" sz="2400" dirty="0"/>
              <a:t> status </a:t>
            </a:r>
            <a:r>
              <a:rPr lang="en-US" sz="2400" dirty="0" err="1"/>
              <a:t>akreditasi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</a:p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yang </a:t>
            </a:r>
            <a:r>
              <a:rPr lang="en-US" sz="2400" dirty="0" err="1"/>
              <a:t>terverifikasi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penurunan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r>
              <a:rPr lang="en-US" sz="2400" dirty="0"/>
              <a:t>; dan </a:t>
            </a:r>
          </a:p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Warning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monitoring (</a:t>
            </a:r>
            <a:r>
              <a:rPr lang="en-US" sz="2400" i="1" dirty="0"/>
              <a:t>dashboard</a:t>
            </a:r>
            <a:r>
              <a:rPr lang="en-US" sz="2400" dirty="0"/>
              <a:t>)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penurunan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08FAD4-B433-4556-8ECE-125F0A3C972A}"/>
              </a:ext>
            </a:extLst>
          </p:cNvPr>
          <p:cNvSpPr/>
          <p:nvPr/>
        </p:nvSpPr>
        <p:spPr>
          <a:xfrm>
            <a:off x="432619" y="1998360"/>
            <a:ext cx="11140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Status </a:t>
            </a:r>
            <a:r>
              <a:rPr lang="en-US" sz="2400" dirty="0" err="1"/>
              <a:t>Akreditasi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lima </a:t>
            </a:r>
            <a:r>
              <a:rPr lang="en-US" sz="2400" dirty="0" err="1"/>
              <a:t>tahun</a:t>
            </a:r>
            <a:r>
              <a:rPr lang="en-US" sz="2400" dirty="0"/>
              <a:t> dan </a:t>
            </a:r>
            <a:r>
              <a:rPr lang="en-US" sz="2400" dirty="0" err="1"/>
              <a:t>diperpanjang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otomatis</a:t>
            </a:r>
            <a:r>
              <a:rPr lang="en-US" sz="2400" dirty="0"/>
              <a:t> </a:t>
            </a:r>
            <a:r>
              <a:rPr lang="en-US" sz="2400" dirty="0" err="1"/>
              <a:t>sepanjang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menjaga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</a:t>
            </a:r>
            <a:r>
              <a:rPr lang="en-US" sz="2400" dirty="0" err="1"/>
              <a:t>sebagaimana</a:t>
            </a:r>
            <a:r>
              <a:rPr lang="en-US" sz="2400" dirty="0"/>
              <a:t> </a:t>
            </a:r>
            <a:r>
              <a:rPr lang="en-US" sz="2400" dirty="0" err="1"/>
              <a:t>ditunjukkan</a:t>
            </a:r>
            <a:r>
              <a:rPr lang="en-US" sz="2400" dirty="0"/>
              <a:t> oleh </a:t>
            </a:r>
            <a:r>
              <a:rPr lang="en-US" sz="2400" dirty="0" err="1"/>
              <a:t>Sistem</a:t>
            </a:r>
            <a:r>
              <a:rPr lang="en-US" sz="2400" dirty="0"/>
              <a:t> Monitoring </a:t>
            </a:r>
            <a:r>
              <a:rPr lang="en-US" sz="2400" dirty="0" err="1"/>
              <a:t>Sekolah</a:t>
            </a:r>
            <a:r>
              <a:rPr lang="en-US" sz="2400" dirty="0"/>
              <a:t> </a:t>
            </a:r>
            <a:r>
              <a:rPr lang="en-US" sz="2400" dirty="0" err="1"/>
              <a:t>Terakreditasi</a:t>
            </a:r>
            <a:r>
              <a:rPr lang="en-US" sz="2400" dirty="0"/>
              <a:t> (</a:t>
            </a:r>
            <a:r>
              <a:rPr lang="en-US" sz="2400" i="1" dirty="0"/>
              <a:t>Dashboard)</a:t>
            </a:r>
            <a:endParaRPr lang="en-US" sz="2400" dirty="0"/>
          </a:p>
        </p:txBody>
      </p:sp>
      <p:sp>
        <p:nvSpPr>
          <p:cNvPr id="10" name="Pentagon 22">
            <a:extLst>
              <a:ext uri="{FF2B5EF4-FFF2-40B4-BE49-F238E27FC236}">
                <a16:creationId xmlns:a16="http://schemas.microsoft.com/office/drawing/2014/main" id="{5E1D1838-26EF-430C-A478-DA18132D55CA}"/>
              </a:ext>
            </a:extLst>
          </p:cNvPr>
          <p:cNvSpPr/>
          <p:nvPr/>
        </p:nvSpPr>
        <p:spPr>
          <a:xfrm>
            <a:off x="432619" y="3429000"/>
            <a:ext cx="7501706" cy="599768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3447BEA-FC3E-4E4D-9A30-0782BAC52EBB}"/>
              </a:ext>
            </a:extLst>
          </p:cNvPr>
          <p:cNvSpPr/>
          <p:nvPr/>
        </p:nvSpPr>
        <p:spPr>
          <a:xfrm>
            <a:off x="7369022" y="3429000"/>
            <a:ext cx="678935" cy="59976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CD3A8C9-3DF1-4D3E-B55E-E3952A62F125}"/>
              </a:ext>
            </a:extLst>
          </p:cNvPr>
          <p:cNvSpPr/>
          <p:nvPr/>
        </p:nvSpPr>
        <p:spPr>
          <a:xfrm>
            <a:off x="639098" y="3498051"/>
            <a:ext cx="51422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Tiga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Penyebab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Reakreditasi</a:t>
            </a:r>
            <a:r>
              <a:rPr lang="en-US" sz="2400" b="1" dirty="0">
                <a:solidFill>
                  <a:schemeClr val="bg1"/>
                </a:solidFill>
              </a:rPr>
              <a:t> (manual):</a:t>
            </a:r>
          </a:p>
        </p:txBody>
      </p:sp>
    </p:spTree>
    <p:extLst>
      <p:ext uri="{BB962C8B-B14F-4D97-AF65-F5344CB8AC3E}">
        <p14:creationId xmlns:p14="http://schemas.microsoft.com/office/powerpoint/2010/main" val="335416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V="1">
            <a:off x="2169951" y="3326631"/>
            <a:ext cx="7921256" cy="26333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2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Oval 6"/>
          <p:cNvSpPr/>
          <p:nvPr/>
        </p:nvSpPr>
        <p:spPr>
          <a:xfrm>
            <a:off x="2272125" y="4088691"/>
            <a:ext cx="1607061" cy="80230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/>
              </a:rPr>
              <a:t>KURIKULUM</a:t>
            </a:r>
          </a:p>
        </p:txBody>
      </p:sp>
      <p:sp>
        <p:nvSpPr>
          <p:cNvPr id="8" name="Oval 7"/>
          <p:cNvSpPr/>
          <p:nvPr/>
        </p:nvSpPr>
        <p:spPr>
          <a:xfrm>
            <a:off x="4237328" y="4755814"/>
            <a:ext cx="1618451" cy="91097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/>
              </a:rPr>
              <a:t>PENILAIAN</a:t>
            </a:r>
          </a:p>
        </p:txBody>
      </p:sp>
      <p:sp>
        <p:nvSpPr>
          <p:cNvPr id="9" name="Oval 8"/>
          <p:cNvSpPr/>
          <p:nvPr/>
        </p:nvSpPr>
        <p:spPr>
          <a:xfrm>
            <a:off x="6361113" y="4709664"/>
            <a:ext cx="1627442" cy="10212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SARPRAS</a:t>
            </a:r>
          </a:p>
        </p:txBody>
      </p:sp>
      <p:sp>
        <p:nvSpPr>
          <p:cNvPr id="10" name="Rectangle 9"/>
          <p:cNvSpPr/>
          <p:nvPr/>
        </p:nvSpPr>
        <p:spPr>
          <a:xfrm flipV="1">
            <a:off x="2165460" y="980019"/>
            <a:ext cx="7921256" cy="22494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2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999600" y="3976018"/>
            <a:ext cx="1261707" cy="73156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BIAYA</a:t>
            </a:r>
          </a:p>
        </p:txBody>
      </p:sp>
      <p:sp>
        <p:nvSpPr>
          <p:cNvPr id="12" name="Oval 11"/>
          <p:cNvSpPr/>
          <p:nvPr/>
        </p:nvSpPr>
        <p:spPr>
          <a:xfrm>
            <a:off x="2165462" y="1311288"/>
            <a:ext cx="1713727" cy="79355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id-ID" sz="1400" b="1" dirty="0">
                <a:solidFill>
                  <a:prstClr val="black"/>
                </a:solidFill>
                <a:latin typeface="Calibri" panose="020F0502020204030204"/>
              </a:rPr>
              <a:t>MANAJEMEN SEKOLAH</a:t>
            </a:r>
            <a:endParaRPr lang="en-US" sz="1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24972" y="2866145"/>
            <a:ext cx="1261707" cy="815379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id-ID" sz="2000" b="1" dirty="0">
                <a:solidFill>
                  <a:prstClr val="black"/>
                </a:solidFill>
                <a:latin typeface="Calibri" panose="020F0502020204030204"/>
              </a:rPr>
              <a:t>PTK</a:t>
            </a:r>
            <a:endParaRPr lang="en-US" sz="20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061618" y="1296372"/>
            <a:ext cx="1840459" cy="76161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/>
              </a:rPr>
              <a:t>PROSES </a:t>
            </a:r>
            <a:r>
              <a:rPr lang="id-ID" sz="1300" b="1" dirty="0">
                <a:solidFill>
                  <a:prstClr val="black"/>
                </a:solidFill>
                <a:latin typeface="Calibri" panose="020F0502020204030204"/>
              </a:rPr>
              <a:t>PEMBELAJARAN</a:t>
            </a:r>
            <a:endParaRPr lang="en-US" sz="13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179638" y="2122721"/>
            <a:ext cx="1411431" cy="8179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MUTU LULUSAN</a:t>
            </a:r>
          </a:p>
        </p:txBody>
      </p:sp>
      <p:cxnSp>
        <p:nvCxnSpPr>
          <p:cNvPr id="17" name="Straight Arrow Connector 16"/>
          <p:cNvCxnSpPr>
            <a:cxnSpLocks/>
            <a:endCxn id="12" idx="5"/>
          </p:cNvCxnSpPr>
          <p:nvPr/>
        </p:nvCxnSpPr>
        <p:spPr>
          <a:xfrm flipH="1" flipV="1">
            <a:off x="3628219" y="1988627"/>
            <a:ext cx="803356" cy="98539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238107" y="1923269"/>
            <a:ext cx="955220" cy="103038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30"/>
          <p:cNvSpPr/>
          <p:nvPr/>
        </p:nvSpPr>
        <p:spPr>
          <a:xfrm flipV="1">
            <a:off x="3753285" y="1466977"/>
            <a:ext cx="2345395" cy="115011"/>
          </a:xfrm>
          <a:custGeom>
            <a:avLst/>
            <a:gdLst>
              <a:gd name="connsiteX0" fmla="*/ 0 w 2860158"/>
              <a:gd name="connsiteY0" fmla="*/ 53162 h 414974"/>
              <a:gd name="connsiteX1" fmla="*/ 1371600 w 2860158"/>
              <a:gd name="connsiteY1" fmla="*/ 414669 h 414974"/>
              <a:gd name="connsiteX2" fmla="*/ 2860158 w 2860158"/>
              <a:gd name="connsiteY2" fmla="*/ 0 h 4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0158" h="414974">
                <a:moveTo>
                  <a:pt x="0" y="53162"/>
                </a:moveTo>
                <a:cubicBezTo>
                  <a:pt x="447453" y="238345"/>
                  <a:pt x="894907" y="423529"/>
                  <a:pt x="1371600" y="414669"/>
                </a:cubicBezTo>
                <a:cubicBezTo>
                  <a:pt x="1848293" y="405809"/>
                  <a:pt x="2354225" y="202904"/>
                  <a:pt x="2860158" y="0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2" name="Straight Arrow Connector 31"/>
          <p:cNvCxnSpPr>
            <a:stCxn id="14" idx="5"/>
          </p:cNvCxnSpPr>
          <p:nvPr/>
        </p:nvCxnSpPr>
        <p:spPr>
          <a:xfrm>
            <a:off x="7632548" y="1946448"/>
            <a:ext cx="595789" cy="463842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5" idx="2"/>
          </p:cNvCxnSpPr>
          <p:nvPr/>
        </p:nvCxnSpPr>
        <p:spPr>
          <a:xfrm flipV="1">
            <a:off x="5486679" y="2531709"/>
            <a:ext cx="2692959" cy="6357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own Arrow 28"/>
          <p:cNvSpPr/>
          <p:nvPr/>
        </p:nvSpPr>
        <p:spPr>
          <a:xfrm flipV="1">
            <a:off x="2264269" y="2866138"/>
            <a:ext cx="1225723" cy="606623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Down Arrow 32"/>
          <p:cNvSpPr/>
          <p:nvPr/>
        </p:nvSpPr>
        <p:spPr>
          <a:xfrm flipV="1">
            <a:off x="8796177" y="2919328"/>
            <a:ext cx="1225723" cy="492187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Freeform 33"/>
          <p:cNvSpPr/>
          <p:nvPr/>
        </p:nvSpPr>
        <p:spPr>
          <a:xfrm rot="7905359" flipV="1">
            <a:off x="3700496" y="3902207"/>
            <a:ext cx="967632" cy="139804"/>
          </a:xfrm>
          <a:custGeom>
            <a:avLst/>
            <a:gdLst>
              <a:gd name="connsiteX0" fmla="*/ 0 w 2860158"/>
              <a:gd name="connsiteY0" fmla="*/ 53162 h 414974"/>
              <a:gd name="connsiteX1" fmla="*/ 1371600 w 2860158"/>
              <a:gd name="connsiteY1" fmla="*/ 414669 h 414974"/>
              <a:gd name="connsiteX2" fmla="*/ 2860158 w 2860158"/>
              <a:gd name="connsiteY2" fmla="*/ 0 h 4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0158" h="414974">
                <a:moveTo>
                  <a:pt x="0" y="53162"/>
                </a:moveTo>
                <a:cubicBezTo>
                  <a:pt x="447453" y="238345"/>
                  <a:pt x="894907" y="423529"/>
                  <a:pt x="1371600" y="414669"/>
                </a:cubicBezTo>
                <a:cubicBezTo>
                  <a:pt x="1848293" y="405809"/>
                  <a:pt x="2354225" y="202904"/>
                  <a:pt x="2860158" y="0"/>
                </a:cubicBezTo>
              </a:path>
            </a:pathLst>
          </a:custGeom>
          <a:noFill/>
          <a:ln w="28575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Freeform 36"/>
          <p:cNvSpPr/>
          <p:nvPr/>
        </p:nvSpPr>
        <p:spPr>
          <a:xfrm flipV="1">
            <a:off x="3399531" y="2072587"/>
            <a:ext cx="2996888" cy="2931635"/>
          </a:xfrm>
          <a:custGeom>
            <a:avLst/>
            <a:gdLst>
              <a:gd name="connsiteX0" fmla="*/ 0 w 3200400"/>
              <a:gd name="connsiteY0" fmla="*/ 2615609 h 2615609"/>
              <a:gd name="connsiteX1" fmla="*/ 1020725 w 3200400"/>
              <a:gd name="connsiteY1" fmla="*/ 935665 h 2615609"/>
              <a:gd name="connsiteX2" fmla="*/ 3200400 w 3200400"/>
              <a:gd name="connsiteY2" fmla="*/ 0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00400" h="2615609">
                <a:moveTo>
                  <a:pt x="0" y="2615609"/>
                </a:moveTo>
                <a:cubicBezTo>
                  <a:pt x="243662" y="1993604"/>
                  <a:pt x="487325" y="1371600"/>
                  <a:pt x="1020725" y="935665"/>
                </a:cubicBezTo>
                <a:cubicBezTo>
                  <a:pt x="1554125" y="499730"/>
                  <a:pt x="2377262" y="249865"/>
                  <a:pt x="3200400" y="0"/>
                </a:cubicBezTo>
              </a:path>
            </a:pathLst>
          </a:custGeom>
          <a:noFill/>
          <a:ln w="28575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Freeform 38"/>
          <p:cNvSpPr/>
          <p:nvPr/>
        </p:nvSpPr>
        <p:spPr>
          <a:xfrm flipV="1">
            <a:off x="5539584" y="2072525"/>
            <a:ext cx="1146715" cy="2741387"/>
          </a:xfrm>
          <a:custGeom>
            <a:avLst/>
            <a:gdLst>
              <a:gd name="connsiteX0" fmla="*/ 0 w 1467293"/>
              <a:gd name="connsiteY0" fmla="*/ 0 h 2424224"/>
              <a:gd name="connsiteX1" fmla="*/ 1212112 w 1467293"/>
              <a:gd name="connsiteY1" fmla="*/ 1052624 h 2424224"/>
              <a:gd name="connsiteX2" fmla="*/ 1467293 w 1467293"/>
              <a:gd name="connsiteY2" fmla="*/ 2424224 h 2424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67293" h="2424224">
                <a:moveTo>
                  <a:pt x="0" y="0"/>
                </a:moveTo>
                <a:cubicBezTo>
                  <a:pt x="483781" y="324293"/>
                  <a:pt x="967563" y="648587"/>
                  <a:pt x="1212112" y="1052624"/>
                </a:cubicBezTo>
                <a:cubicBezTo>
                  <a:pt x="1456661" y="1456661"/>
                  <a:pt x="1461977" y="1940442"/>
                  <a:pt x="1467293" y="2424224"/>
                </a:cubicBezTo>
              </a:path>
            </a:pathLst>
          </a:custGeom>
          <a:noFill/>
          <a:ln w="28575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Freeform 41"/>
          <p:cNvSpPr/>
          <p:nvPr/>
        </p:nvSpPr>
        <p:spPr>
          <a:xfrm flipV="1">
            <a:off x="6842136" y="2077337"/>
            <a:ext cx="313689" cy="2650156"/>
          </a:xfrm>
          <a:custGeom>
            <a:avLst/>
            <a:gdLst>
              <a:gd name="connsiteX0" fmla="*/ 180754 w 587603"/>
              <a:gd name="connsiteY0" fmla="*/ 0 h 2328531"/>
              <a:gd name="connsiteX1" fmla="*/ 584791 w 587603"/>
              <a:gd name="connsiteY1" fmla="*/ 1041991 h 2328531"/>
              <a:gd name="connsiteX2" fmla="*/ 0 w 587603"/>
              <a:gd name="connsiteY2" fmla="*/ 2328531 h 232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603" h="2328531">
                <a:moveTo>
                  <a:pt x="180754" y="0"/>
                </a:moveTo>
                <a:cubicBezTo>
                  <a:pt x="397835" y="326951"/>
                  <a:pt x="614917" y="653903"/>
                  <a:pt x="584791" y="1041991"/>
                </a:cubicBezTo>
                <a:cubicBezTo>
                  <a:pt x="554665" y="1430079"/>
                  <a:pt x="277332" y="1879305"/>
                  <a:pt x="0" y="2328531"/>
                </a:cubicBezTo>
              </a:path>
            </a:pathLst>
          </a:custGeom>
          <a:noFill/>
          <a:ln w="28575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93358" y="2658134"/>
            <a:ext cx="2059480" cy="3920305"/>
          </a:xfrm>
          <a:prstGeom prst="rightArrow">
            <a:avLst>
              <a:gd name="adj1" fmla="val 57740"/>
              <a:gd name="adj2" fmla="val 35036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COMPLIANCE BASED</a:t>
            </a:r>
          </a:p>
          <a:p>
            <a:pPr algn="ctr" defTabSz="914377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Data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sekunder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:</a:t>
            </a:r>
          </a:p>
          <a:p>
            <a:pPr marL="285744" indent="-285744" defTabSz="914377">
              <a:buFont typeface="Wingdings" panose="05000000000000000000" pitchFamily="2" charset="2"/>
              <a:buChar char="§"/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DAPODIK</a:t>
            </a:r>
          </a:p>
          <a:p>
            <a:pPr marL="285744" indent="-285744" defTabSz="914377">
              <a:buFont typeface="Wingdings" panose="05000000000000000000" pitchFamily="2" charset="2"/>
              <a:buChar char="§"/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EMIS</a:t>
            </a:r>
          </a:p>
          <a:p>
            <a:pPr marL="285744" indent="-285744" defTabSz="914377">
              <a:buFont typeface="Wingdings" panose="05000000000000000000" pitchFamily="2" charset="2"/>
              <a:buChar char="§"/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PMP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7007011" y="2048953"/>
            <a:ext cx="1389039" cy="1912523"/>
          </a:xfrm>
          <a:prstGeom prst="straightConnector1">
            <a:avLst/>
          </a:prstGeom>
          <a:ln w="28575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 rot="21272312" flipV="1">
            <a:off x="3756014" y="2207197"/>
            <a:ext cx="2827159" cy="2061665"/>
          </a:xfrm>
          <a:custGeom>
            <a:avLst/>
            <a:gdLst>
              <a:gd name="connsiteX0" fmla="*/ 0 w 3094075"/>
              <a:gd name="connsiteY0" fmla="*/ 0 h 2169042"/>
              <a:gd name="connsiteX1" fmla="*/ 2126512 w 3094075"/>
              <a:gd name="connsiteY1" fmla="*/ 637953 h 2169042"/>
              <a:gd name="connsiteX2" fmla="*/ 3094075 w 3094075"/>
              <a:gd name="connsiteY2" fmla="*/ 2169042 h 2169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075" h="2169042">
                <a:moveTo>
                  <a:pt x="0" y="0"/>
                </a:moveTo>
                <a:cubicBezTo>
                  <a:pt x="805416" y="138223"/>
                  <a:pt x="1610833" y="276446"/>
                  <a:pt x="2126512" y="637953"/>
                </a:cubicBezTo>
                <a:cubicBezTo>
                  <a:pt x="2642191" y="999460"/>
                  <a:pt x="2868133" y="1584251"/>
                  <a:pt x="3094075" y="2169042"/>
                </a:cubicBezTo>
              </a:path>
            </a:pathLst>
          </a:custGeom>
          <a:noFill/>
          <a:ln w="28575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ight Arrow 1"/>
          <p:cNvSpPr/>
          <p:nvPr/>
        </p:nvSpPr>
        <p:spPr>
          <a:xfrm flipH="1">
            <a:off x="9666498" y="349549"/>
            <a:ext cx="2405679" cy="3503660"/>
          </a:xfrm>
          <a:prstGeom prst="rightArrow">
            <a:avLst>
              <a:gd name="adj1" fmla="val 66292"/>
              <a:gd name="adj2" fmla="val 44088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PERFORMANCE BASED</a:t>
            </a:r>
          </a:p>
          <a:p>
            <a:pPr algn="ctr" defTabSz="914377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Data primer:</a:t>
            </a:r>
          </a:p>
          <a:p>
            <a:pPr marL="284163" indent="-284163" defTabSz="914377">
              <a:buFont typeface="Wingdings" panose="05000000000000000000" pitchFamily="2" charset="2"/>
              <a:buChar char="§"/>
              <a:defRPr/>
            </a:pP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Dokumen</a:t>
            </a:r>
            <a:endParaRPr lang="en-US" sz="1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84163" indent="-284163" defTabSz="914377">
              <a:buFont typeface="Wingdings" panose="05000000000000000000" pitchFamily="2" charset="2"/>
              <a:buChar char="§"/>
              <a:defRPr/>
            </a:pP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Observasi</a:t>
            </a:r>
            <a:endParaRPr lang="en-US" b="1" dirty="0">
              <a:solidFill>
                <a:prstClr val="black"/>
              </a:solidFill>
              <a:latin typeface="Calibri" panose="020F0502020204030204"/>
            </a:endParaRPr>
          </a:p>
          <a:p>
            <a:pPr marL="285744" indent="-285744" defTabSz="914377">
              <a:buFont typeface="Wingdings" panose="05000000000000000000" pitchFamily="2" charset="2"/>
              <a:buChar char="§"/>
              <a:defRPr/>
            </a:pP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Wawancara</a:t>
            </a:r>
            <a:endParaRPr lang="en-US" b="1" dirty="0">
              <a:solidFill>
                <a:prstClr val="black"/>
              </a:solidFill>
              <a:latin typeface="Calibri" panose="020F0502020204030204"/>
            </a:endParaRPr>
          </a:p>
          <a:p>
            <a:pPr marL="285744" indent="-285744" defTabSz="914377">
              <a:buFont typeface="Wingdings" panose="05000000000000000000" pitchFamily="2" charset="2"/>
              <a:buChar char="§"/>
              <a:defRPr/>
            </a:pP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Angket</a:t>
            </a:r>
            <a:endParaRPr lang="en-US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3753286" y="1818161"/>
            <a:ext cx="4380615" cy="2286000"/>
          </a:xfrm>
          <a:custGeom>
            <a:avLst/>
            <a:gdLst>
              <a:gd name="connsiteX0" fmla="*/ 0 w 4380614"/>
              <a:gd name="connsiteY0" fmla="*/ 0 h 2286000"/>
              <a:gd name="connsiteX1" fmla="*/ 2083981 w 4380614"/>
              <a:gd name="connsiteY1" fmla="*/ 744279 h 2286000"/>
              <a:gd name="connsiteX2" fmla="*/ 4380614 w 4380614"/>
              <a:gd name="connsiteY2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0614" h="2286000">
                <a:moveTo>
                  <a:pt x="0" y="0"/>
                </a:moveTo>
                <a:cubicBezTo>
                  <a:pt x="676939" y="181639"/>
                  <a:pt x="1353879" y="363279"/>
                  <a:pt x="2083981" y="744279"/>
                </a:cubicBezTo>
                <a:cubicBezTo>
                  <a:pt x="2814083" y="1125279"/>
                  <a:pt x="3597348" y="1705639"/>
                  <a:pt x="4380614" y="2286000"/>
                </a:cubicBezTo>
              </a:path>
            </a:pathLst>
          </a:custGeom>
          <a:noFill/>
          <a:ln w="28575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7" name="Freeform 56"/>
          <p:cNvSpPr/>
          <p:nvPr/>
        </p:nvSpPr>
        <p:spPr>
          <a:xfrm rot="4698415" flipV="1">
            <a:off x="4733068" y="4131102"/>
            <a:ext cx="1160072" cy="151743"/>
          </a:xfrm>
          <a:custGeom>
            <a:avLst/>
            <a:gdLst>
              <a:gd name="connsiteX0" fmla="*/ 0 w 2860158"/>
              <a:gd name="connsiteY0" fmla="*/ 53162 h 414974"/>
              <a:gd name="connsiteX1" fmla="*/ 1371600 w 2860158"/>
              <a:gd name="connsiteY1" fmla="*/ 414669 h 414974"/>
              <a:gd name="connsiteX2" fmla="*/ 2860158 w 2860158"/>
              <a:gd name="connsiteY2" fmla="*/ 0 h 4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0158" h="414974">
                <a:moveTo>
                  <a:pt x="0" y="53162"/>
                </a:moveTo>
                <a:cubicBezTo>
                  <a:pt x="447453" y="238345"/>
                  <a:pt x="894907" y="423529"/>
                  <a:pt x="1371600" y="414669"/>
                </a:cubicBezTo>
                <a:cubicBezTo>
                  <a:pt x="1848293" y="405809"/>
                  <a:pt x="2354225" y="202904"/>
                  <a:pt x="2860158" y="0"/>
                </a:cubicBezTo>
              </a:path>
            </a:pathLst>
          </a:custGeom>
          <a:noFill/>
          <a:ln w="28575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9" name="Straight Connector 58"/>
          <p:cNvCxnSpPr>
            <a:stCxn id="13" idx="2"/>
            <a:endCxn id="13" idx="6"/>
          </p:cNvCxnSpPr>
          <p:nvPr/>
        </p:nvCxnSpPr>
        <p:spPr>
          <a:xfrm>
            <a:off x="4224972" y="3273835"/>
            <a:ext cx="12617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484821" y="3067613"/>
            <a:ext cx="769403" cy="43704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/>
              <a:t>MUTU GURU</a:t>
            </a:r>
            <a:endParaRPr lang="en-US" sz="1400" b="1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75D63645-FBEF-4CF9-989B-638DF5C0F138}"/>
              </a:ext>
            </a:extLst>
          </p:cNvPr>
          <p:cNvSpPr txBox="1">
            <a:spLocks/>
          </p:cNvSpPr>
          <p:nvPr/>
        </p:nvSpPr>
        <p:spPr>
          <a:xfrm>
            <a:off x="1" y="-37613"/>
            <a:ext cx="10858500" cy="952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MS" charset="0"/>
                <a:ea typeface="ArialMS" charset="0"/>
                <a:cs typeface="ArialMS" charset="0"/>
              </a:rPr>
              <a:t>KERANGKA PIKIR </a:t>
            </a:r>
            <a:r>
              <a:rPr lang="id-ID" sz="4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MS" charset="0"/>
                <a:ea typeface="ArialMS" charset="0"/>
                <a:cs typeface="ArialMS" charset="0"/>
              </a:rPr>
              <a:t>IASP-2020</a:t>
            </a:r>
            <a:endParaRPr lang="en-US" sz="4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MS" charset="0"/>
              <a:ea typeface="ArialMS" charset="0"/>
              <a:cs typeface="ArialMS" charset="0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600" y="0"/>
            <a:ext cx="1112400" cy="111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84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100" y="1133356"/>
            <a:ext cx="1164589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2800" dirty="0" err="1"/>
              <a:t>Penekanan</a:t>
            </a:r>
            <a:r>
              <a:rPr lang="en-US" sz="2800" dirty="0"/>
              <a:t> </a:t>
            </a:r>
            <a:r>
              <a:rPr lang="en-US" sz="2800" dirty="0" err="1"/>
              <a:t>diberikan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kinerja</a:t>
            </a:r>
            <a:r>
              <a:rPr lang="en-US" sz="2800" dirty="0"/>
              <a:t> (</a:t>
            </a:r>
            <a:r>
              <a:rPr lang="en-US" sz="2800" i="1" dirty="0"/>
              <a:t>performance</a:t>
            </a:r>
            <a:r>
              <a:rPr lang="en-US" sz="2800" dirty="0"/>
              <a:t>) </a:t>
            </a:r>
            <a:r>
              <a:rPr lang="en-US" sz="2800" dirty="0" err="1"/>
              <a:t>satuan</a:t>
            </a:r>
            <a:r>
              <a:rPr lang="en-US" sz="2800" dirty="0"/>
              <a:t> </a:t>
            </a:r>
            <a:r>
              <a:rPr lang="en-US" sz="2800" dirty="0" err="1"/>
              <a:t>pendidikan</a:t>
            </a:r>
            <a:r>
              <a:rPr lang="en-US" sz="2800" dirty="0"/>
              <a:t> </a:t>
            </a:r>
            <a:r>
              <a:rPr lang="en-US" sz="2800" dirty="0" err="1"/>
              <a:t>ketimbang</a:t>
            </a:r>
            <a:r>
              <a:rPr lang="en-US" sz="2800" dirty="0"/>
              <a:t> </a:t>
            </a:r>
            <a:r>
              <a:rPr lang="en-US" sz="2800" dirty="0" err="1"/>
              <a:t>pemenuhan</a:t>
            </a:r>
            <a:r>
              <a:rPr lang="en-US" sz="2800" dirty="0"/>
              <a:t> </a:t>
            </a:r>
            <a:r>
              <a:rPr lang="en-US" sz="2800" dirty="0" err="1"/>
              <a:t>persyaratan</a:t>
            </a:r>
            <a:r>
              <a:rPr lang="en-US" sz="2800" dirty="0"/>
              <a:t> </a:t>
            </a:r>
            <a:r>
              <a:rPr lang="en-US" sz="2800" dirty="0" err="1"/>
              <a:t>administratif</a:t>
            </a:r>
            <a:r>
              <a:rPr lang="en-US" sz="2800" dirty="0"/>
              <a:t> (</a:t>
            </a:r>
            <a:r>
              <a:rPr lang="en-US" sz="2800" i="1" dirty="0"/>
              <a:t>compliance</a:t>
            </a:r>
            <a:r>
              <a:rPr lang="en-US" sz="2800" dirty="0"/>
              <a:t>).</a:t>
            </a:r>
          </a:p>
          <a:p>
            <a:pPr marL="342891" indent="-342891" algn="just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2800" dirty="0" err="1"/>
              <a:t>Kinerja</a:t>
            </a:r>
            <a:r>
              <a:rPr lang="en-US" sz="2800" dirty="0"/>
              <a:t> </a:t>
            </a:r>
            <a:r>
              <a:rPr lang="en-US" sz="2800" dirty="0" err="1"/>
              <a:t>satuan</a:t>
            </a:r>
            <a:r>
              <a:rPr lang="en-US" sz="2800" dirty="0"/>
              <a:t> </a:t>
            </a:r>
            <a:r>
              <a:rPr lang="en-US" sz="2800" dirty="0" err="1"/>
              <a:t>pendidikan</a:t>
            </a:r>
            <a:r>
              <a:rPr lang="en-US" sz="2800" dirty="0"/>
              <a:t> </a:t>
            </a:r>
            <a:r>
              <a:rPr lang="en-US" sz="2800" dirty="0" err="1"/>
              <a:t>difokuskan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empat</a:t>
            </a:r>
            <a:r>
              <a:rPr lang="en-US" sz="2800" dirty="0"/>
              <a:t> </a:t>
            </a:r>
            <a:r>
              <a:rPr lang="en-US" sz="2800" dirty="0" err="1"/>
              <a:t>komponen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: </a:t>
            </a:r>
          </a:p>
          <a:p>
            <a:pPr marL="989013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mutu</a:t>
            </a:r>
            <a:r>
              <a:rPr lang="en-US" sz="2800" dirty="0"/>
              <a:t> </a:t>
            </a:r>
            <a:r>
              <a:rPr lang="en-US" sz="2800" dirty="0" err="1"/>
              <a:t>lulusan</a:t>
            </a:r>
            <a:r>
              <a:rPr lang="en-US" sz="2800" dirty="0"/>
              <a:t>, </a:t>
            </a:r>
          </a:p>
          <a:p>
            <a:pPr marL="989013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proses </a:t>
            </a:r>
            <a:r>
              <a:rPr lang="en-US" sz="2800" dirty="0" err="1"/>
              <a:t>pembelajaran</a:t>
            </a:r>
            <a:r>
              <a:rPr lang="en-US" sz="2800" dirty="0"/>
              <a:t>, </a:t>
            </a:r>
          </a:p>
          <a:p>
            <a:pPr marL="989013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mutu</a:t>
            </a:r>
            <a:r>
              <a:rPr lang="en-US" sz="2800" dirty="0"/>
              <a:t> guru,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</a:p>
          <a:p>
            <a:pPr marL="989013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manajemen</a:t>
            </a:r>
            <a:r>
              <a:rPr lang="en-US" sz="2800" dirty="0"/>
              <a:t> </a:t>
            </a:r>
            <a:r>
              <a:rPr lang="en-US" sz="2800" dirty="0" err="1"/>
              <a:t>sekolah</a:t>
            </a:r>
            <a:r>
              <a:rPr lang="en-US" sz="2800" dirty="0"/>
              <a:t> </a:t>
            </a:r>
          </a:p>
          <a:p>
            <a:pPr marL="361950" algn="just">
              <a:spcBef>
                <a:spcPts val="600"/>
              </a:spcBef>
              <a:spcAft>
                <a:spcPts val="600"/>
              </a:spcAft>
            </a:pP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asumsi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mutu</a:t>
            </a:r>
            <a:r>
              <a:rPr lang="en-US" sz="2800" dirty="0"/>
              <a:t> </a:t>
            </a:r>
            <a:r>
              <a:rPr lang="en-US" sz="2800" dirty="0" err="1"/>
              <a:t>lulusan</a:t>
            </a:r>
            <a:r>
              <a:rPr lang="en-US" sz="2800" dirty="0"/>
              <a:t>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hasil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proses </a:t>
            </a:r>
            <a:r>
              <a:rPr lang="en-US" sz="2800" dirty="0" err="1"/>
              <a:t>pembelajaran</a:t>
            </a:r>
            <a:r>
              <a:rPr lang="en-US" sz="2800" dirty="0"/>
              <a:t>, </a:t>
            </a:r>
            <a:r>
              <a:rPr lang="en-US" sz="2800" dirty="0" err="1"/>
              <a:t>mutu</a:t>
            </a:r>
            <a:r>
              <a:rPr lang="en-US" sz="2800" dirty="0"/>
              <a:t> guru, yang </a:t>
            </a:r>
            <a:r>
              <a:rPr lang="en-US" sz="2800" dirty="0" err="1"/>
              <a:t>didukung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manajemen</a:t>
            </a:r>
            <a:r>
              <a:rPr lang="en-US" sz="2800" dirty="0"/>
              <a:t> </a:t>
            </a:r>
            <a:r>
              <a:rPr lang="en-US" sz="2800" dirty="0" err="1"/>
              <a:t>sekolah</a:t>
            </a:r>
            <a:r>
              <a:rPr lang="en-US" sz="2800" dirty="0"/>
              <a:t>/madrasah yang </a:t>
            </a:r>
            <a:r>
              <a:rPr lang="en-US" sz="2800" dirty="0" err="1"/>
              <a:t>efektif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efisien</a:t>
            </a:r>
            <a:r>
              <a:rPr lang="en-US" sz="2800" dirty="0"/>
              <a:t>. 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0" y="88900"/>
            <a:ext cx="1083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MS"/>
              </a:rPr>
              <a:t>PENJELASAN KERANGKA PIKIR IASP-2020 </a:t>
            </a:r>
            <a:r>
              <a:rPr lang="en-US" sz="2400" b="1" dirty="0">
                <a:solidFill>
                  <a:schemeClr val="bg1"/>
                </a:solidFill>
                <a:latin typeface="ArialMS"/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1914544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100" y="1133356"/>
            <a:ext cx="1164589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en-US" sz="2800" dirty="0" err="1"/>
              <a:t>Penilaian</a:t>
            </a:r>
            <a:r>
              <a:rPr lang="en-US" sz="2800" dirty="0"/>
              <a:t> </a:t>
            </a:r>
            <a:r>
              <a:rPr lang="en-US" sz="2800" dirty="0" err="1"/>
              <a:t>akreditasi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keempat</a:t>
            </a:r>
            <a:r>
              <a:rPr lang="en-US" sz="2800" dirty="0"/>
              <a:t> </a:t>
            </a:r>
            <a:r>
              <a:rPr lang="en-US" sz="2800" dirty="0" err="1"/>
              <a:t>komponen</a:t>
            </a:r>
            <a:r>
              <a:rPr lang="en-US" sz="2800" dirty="0"/>
              <a:t> </a:t>
            </a:r>
            <a:r>
              <a:rPr lang="en-US" sz="2800" dirty="0" err="1"/>
              <a:t>kinerja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teknik</a:t>
            </a:r>
            <a:endParaRPr lang="en-US" sz="2800" dirty="0"/>
          </a:p>
          <a:p>
            <a:pPr marL="107315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telaah</a:t>
            </a:r>
            <a:r>
              <a:rPr lang="en-US" sz="2800" dirty="0"/>
              <a:t> </a:t>
            </a:r>
            <a:r>
              <a:rPr lang="en-US" sz="2800" dirty="0" err="1"/>
              <a:t>dokumen</a:t>
            </a:r>
            <a:r>
              <a:rPr lang="en-US" sz="2800" dirty="0"/>
              <a:t>, </a:t>
            </a:r>
          </a:p>
          <a:p>
            <a:pPr marL="107315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observasi</a:t>
            </a:r>
            <a:r>
              <a:rPr lang="en-US" sz="2800" dirty="0"/>
              <a:t>, </a:t>
            </a:r>
          </a:p>
          <a:p>
            <a:pPr marL="107315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wawancara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</a:p>
          <a:p>
            <a:pPr marL="107315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Angket</a:t>
            </a:r>
            <a:endParaRPr lang="en-US" sz="2800" dirty="0"/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pemenuhan</a:t>
            </a:r>
            <a:r>
              <a:rPr lang="en-US" sz="2800" dirty="0"/>
              <a:t> </a:t>
            </a:r>
            <a:r>
              <a:rPr lang="en-US" sz="2800" dirty="0" err="1"/>
              <a:t>persyaratan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data yang </a:t>
            </a:r>
            <a:r>
              <a:rPr lang="en-US" sz="2800" dirty="0" err="1"/>
              <a:t>bersumber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DAPODIK, EMIS, </a:t>
            </a:r>
            <a:r>
              <a:rPr lang="en-US" sz="2800" dirty="0" err="1"/>
              <a:t>dan</a:t>
            </a:r>
            <a:r>
              <a:rPr lang="en-US" sz="2800" dirty="0"/>
              <a:t> PMP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-7445" y="138992"/>
            <a:ext cx="1083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MS"/>
              </a:rPr>
              <a:t>PENJELASAN KERANGKA PIKIR IASP-2020 </a:t>
            </a:r>
            <a:r>
              <a:rPr lang="en-US" sz="2400" b="1" dirty="0"/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736897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90500" y="950464"/>
          <a:ext cx="11836399" cy="534463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517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6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0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6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07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0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1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44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No.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KOMPONEN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745" marR="8745" marT="874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SUB-KOMPONEN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745" marR="8745" marT="874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BUTIR INTI</a:t>
                      </a: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(SEMUA JENJANG)</a:t>
                      </a:r>
                    </a:p>
                  </a:txBody>
                  <a:tcPr marL="8745" marR="8745" marT="874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BUTIR KEKHUSUSAN</a:t>
                      </a: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074">
                <a:tc vMerge="1">
                  <a:txBody>
                    <a:bodyPr/>
                    <a:lstStyle/>
                    <a:p>
                      <a:pPr algn="ctr" fontAlgn="ctr"/>
                      <a:endParaRPr lang="it-IT" sz="2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SD/MI</a:t>
                      </a:r>
                    </a:p>
                  </a:txBody>
                  <a:tcPr marL="8745" marR="8745" marT="874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SMK/MAK</a:t>
                      </a:r>
                    </a:p>
                  </a:txBody>
                  <a:tcPr marL="8745" marR="8745" marT="874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SLB</a:t>
                      </a: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262"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6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Mutu</a:t>
                      </a:r>
                      <a:r>
                        <a:rPr lang="en-US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Lulusan</a:t>
                      </a:r>
                      <a:endParaRPr lang="en-US" sz="16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45" marR="8745" marT="874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Karakter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Siswa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4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Kompetensi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Siswa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6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Kepuasan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Pemangku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Kepentingan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262">
                <a:tc rowSpan="3">
                  <a:txBody>
                    <a:bodyPr/>
                    <a:lstStyle/>
                    <a:p>
                      <a:pPr algn="ctr" fontAlgn="t"/>
                      <a:r>
                        <a:rPr lang="is-IS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endParaRPr lang="is-IS" sz="16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Proses </a:t>
                      </a:r>
                      <a:r>
                        <a:rPr lang="en-US" sz="16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Pembelajaran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Kualitas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Pembelajaran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di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Kelas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dan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di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Luar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Kelas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" charset="0"/>
                        </a:rPr>
                        <a:t>3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2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Iklim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Belajar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di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Kelas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" charset="0"/>
                        </a:rPr>
                        <a:t>3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Pemanfaatan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Sarana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dan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Prasarana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Penunjang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Proses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Pembelajaran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262"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Mutu</a:t>
                      </a:r>
                      <a:r>
                        <a:rPr lang="en-US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Guru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Kompetensi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Guru 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Pengembangan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Profesi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Guru 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2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Inovasi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dan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Kreativitas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Guru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262">
                <a:tc rowSpan="11"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11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Manajemen</a:t>
                      </a:r>
                      <a:r>
                        <a:rPr lang="en-US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Sekolah</a:t>
                      </a:r>
                      <a:r>
                        <a:rPr lang="en-US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/ Madrasah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Pencapaian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Visi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dan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Misi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Kompetensi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Kepala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Sekolah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/Madrasah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Kepemimpinan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Kepala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Sekolah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/Madrasah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Budaya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Sekolah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/Madrasah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2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Pelibatan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Masyarakat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Pengelolaan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Kurikulum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Pengelolaan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Sarana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dan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Prasarana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2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Pengelolaan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Guru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dan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Tenaga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Kependidikan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Pengelolaan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Pembiayaan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Pengelolaan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Kesiswaan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" charset="0"/>
                        </a:rPr>
                        <a:t>2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Penjaminan</a:t>
                      </a:r>
                      <a:r>
                        <a:rPr lang="en-US" sz="1200" b="0" i="0" u="none" strike="noStrike" baseline="0" dirty="0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Mutu</a:t>
                      </a:r>
                      <a:r>
                        <a:rPr lang="en-US" sz="1200" b="0" i="0" u="none" strike="noStrike" baseline="0" dirty="0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Internal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745" marR="8745" marT="874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0262">
                <a:tc>
                  <a:txBody>
                    <a:bodyPr/>
                    <a:lstStyle/>
                    <a:p>
                      <a:pPr algn="ctr" fontAlgn="t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Arial " charset="0"/>
                      </a:endParaRPr>
                    </a:p>
                  </a:txBody>
                  <a:tcPr marL="8745" marR="8745" marT="874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JUMLAH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745" marR="8745" marT="874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35</a:t>
                      </a:r>
                    </a:p>
                  </a:txBody>
                  <a:tcPr marL="8745" marR="8745" marT="874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8745" marR="8745" marT="874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9</a:t>
                      </a:r>
                    </a:p>
                  </a:txBody>
                  <a:tcPr marL="8745" marR="8745" marT="874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5</a:t>
                      </a:r>
                    </a:p>
                  </a:txBody>
                  <a:tcPr marL="8745" marR="8745" marT="874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52400"/>
            <a:ext cx="1079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MS"/>
              </a:rPr>
              <a:t>KOMPONEN DAN SUBKOMPONEN IASP-2020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600" y="0"/>
            <a:ext cx="1112400" cy="111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98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2743200" cy="365125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/>
          </a:p>
        </p:txBody>
      </p:sp>
      <p:graphicFrame>
        <p:nvGraphicFramePr>
          <p:cNvPr id="3" name="Diagram 2"/>
          <p:cNvGraphicFramePr/>
          <p:nvPr/>
        </p:nvGraphicFramePr>
        <p:xfrm>
          <a:off x="393700" y="1101725"/>
          <a:ext cx="11531600" cy="5173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83402"/>
            <a:ext cx="1089660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>
                <a:latin typeface="ArialMS"/>
              </a:rPr>
              <a:t>PERKEMBANGAN PENYUSUNAN IASP 2020</a:t>
            </a:r>
            <a:endParaRPr lang="en-US" sz="3800" dirty="0">
              <a:latin typeface="ArialM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856070" y="2678270"/>
            <a:ext cx="75323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b="1" dirty="0">
                <a:solidFill>
                  <a:prstClr val="white"/>
                </a:solidFill>
              </a:rPr>
              <a:t>01</a:t>
            </a:r>
            <a:endParaRPr lang="en-US" sz="933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4110197" y="2643542"/>
            <a:ext cx="75323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b="1" dirty="0">
                <a:solidFill>
                  <a:prstClr val="white"/>
                </a:solidFill>
              </a:rPr>
              <a:t>03</a:t>
            </a:r>
            <a:endParaRPr lang="en-US" sz="933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2486989" y="2678270"/>
            <a:ext cx="75323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b="1" dirty="0">
                <a:solidFill>
                  <a:prstClr val="white"/>
                </a:solidFill>
              </a:rPr>
              <a:t>02</a:t>
            </a:r>
            <a:endParaRPr lang="en-US" sz="933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10699897" y="2643542"/>
            <a:ext cx="75323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b="1" dirty="0">
                <a:solidFill>
                  <a:prstClr val="white"/>
                </a:solidFill>
              </a:rPr>
              <a:t>07</a:t>
            </a:r>
            <a:endParaRPr lang="en-US" sz="933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5761061" y="2678270"/>
            <a:ext cx="75323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b="1" dirty="0">
                <a:solidFill>
                  <a:prstClr val="white"/>
                </a:solidFill>
              </a:rPr>
              <a:t>04</a:t>
            </a:r>
            <a:endParaRPr lang="en-US" sz="933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7425825" y="2643542"/>
            <a:ext cx="75323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b="1" dirty="0">
                <a:solidFill>
                  <a:prstClr val="white"/>
                </a:solidFill>
              </a:rPr>
              <a:t>05</a:t>
            </a:r>
            <a:endParaRPr lang="en-US" sz="933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9076689" y="2643542"/>
            <a:ext cx="75323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b="1" dirty="0">
                <a:solidFill>
                  <a:prstClr val="white"/>
                </a:solidFill>
              </a:rPr>
              <a:t>06</a:t>
            </a:r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1973594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8100" y="138131"/>
            <a:ext cx="1074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MS"/>
              </a:rPr>
              <a:t>MEKANISME PENILAIAN BUTIR IASP2020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635952"/>
              </p:ext>
            </p:extLst>
          </p:nvPr>
        </p:nvGraphicFramePr>
        <p:xfrm>
          <a:off x="566775" y="950261"/>
          <a:ext cx="11119899" cy="5608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7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2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04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BUTIR INSTRUMEN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</a:rPr>
                        <a:t>PENGGALIAN DATA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457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4891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Langkah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 1</a:t>
                      </a:r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000" baseline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Asesor</a:t>
                      </a:r>
                      <a:r>
                        <a:rPr lang="en-US" sz="2000" baseline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memahami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pernyataan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butir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capaian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level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kinerja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mencermati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kata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kunci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membedakan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setiap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level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kinerja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serta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memahami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definisi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operasional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Langkah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 2</a:t>
                      </a:r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Asesor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mencermati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aspek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indikator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kinerja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menulis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hasil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pengumpulan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data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pada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setiap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tabel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berdasarkan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indikator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aspek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err="1">
                          <a:solidFill>
                            <a:schemeClr val="tx1"/>
                          </a:solidFill>
                        </a:rPr>
                        <a:t>butir</a:t>
                      </a:r>
                      <a:r>
                        <a:rPr lang="en-US" sz="2000" baseline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Asesor menuliskan</a:t>
                      </a:r>
                      <a:r>
                        <a:rPr lang="en-US" sz="2000" baseline="0">
                          <a:solidFill>
                            <a:schemeClr val="tx1"/>
                          </a:solidFill>
                        </a:rPr>
                        <a:t> kesimpulan tabel kerja dan </a:t>
                      </a:r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memberikan penilaian kuantitatif</a:t>
                      </a:r>
                      <a:r>
                        <a:rPr lang="en-US" sz="2000" baseline="0">
                          <a:solidFill>
                            <a:schemeClr val="tx1"/>
                          </a:solidFill>
                        </a:rPr>
                        <a:t> sesuai dengan rangkuman hasil pengumpulan data.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942385" y="1743246"/>
            <a:ext cx="237113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2060"/>
                </a:solidFill>
              </a:rPr>
              <a:t>Observasi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42385" y="2400348"/>
            <a:ext cx="237113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2060"/>
                </a:solidFill>
              </a:rPr>
              <a:t>Telaah </a:t>
            </a:r>
            <a:r>
              <a:rPr lang="en-US" dirty="0" err="1">
                <a:solidFill>
                  <a:srgbClr val="002060"/>
                </a:solidFill>
              </a:rPr>
              <a:t>Dokumen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2385" y="3075868"/>
            <a:ext cx="2371134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2060"/>
                </a:solidFill>
              </a:rPr>
              <a:t>Wawancara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42385" y="3774925"/>
            <a:ext cx="244926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2060"/>
                </a:solidFill>
              </a:rPr>
              <a:t>Angket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8855" y="2378572"/>
            <a:ext cx="17526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002060"/>
                </a:solidFill>
              </a:rPr>
              <a:t>Butir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Instrumen</a:t>
            </a:r>
            <a:r>
              <a:rPr lang="en-US" dirty="0">
                <a:solidFill>
                  <a:srgbClr val="002060"/>
                </a:solidFill>
              </a:rPr>
              <a:t> IASP2020</a:t>
            </a: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>
          <a:xfrm flipV="1">
            <a:off x="3741455" y="1977739"/>
            <a:ext cx="3137811" cy="723999"/>
          </a:xfrm>
          <a:prstGeom prst="straightConnector1">
            <a:avLst/>
          </a:prstGeom>
          <a:ln w="3175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3741455" y="2701738"/>
            <a:ext cx="3137811" cy="526901"/>
          </a:xfrm>
          <a:prstGeom prst="straightConnector1">
            <a:avLst/>
          </a:prstGeom>
          <a:ln w="3175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  <a:stCxn id="8" idx="3"/>
          </p:cNvCxnSpPr>
          <p:nvPr/>
        </p:nvCxnSpPr>
        <p:spPr>
          <a:xfrm flipV="1">
            <a:off x="3741455" y="2582308"/>
            <a:ext cx="3137811" cy="119430"/>
          </a:xfrm>
          <a:prstGeom prst="straightConnector1">
            <a:avLst/>
          </a:prstGeom>
          <a:ln w="3175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3741455" y="2734819"/>
            <a:ext cx="3137811" cy="1170614"/>
          </a:xfrm>
          <a:prstGeom prst="straightConnector1">
            <a:avLst/>
          </a:prstGeom>
          <a:ln w="3175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600" y="0"/>
            <a:ext cx="1112400" cy="111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66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95E3B-E39E-4357-AECD-8C4F4C676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83" y="0"/>
            <a:ext cx="10762593" cy="906696"/>
          </a:xfrm>
        </p:spPr>
        <p:txBody>
          <a:bodyPr>
            <a:normAutofit/>
          </a:bodyPr>
          <a:lstStyle/>
          <a:p>
            <a:pPr algn="ctr"/>
            <a:r>
              <a:rPr lang="en-US" dirty="0" err="1">
                <a:latin typeface="Arial Black" panose="020B0A04020102020204" pitchFamily="34" charset="0"/>
              </a:rPr>
              <a:t>Penutup</a:t>
            </a:r>
            <a:r>
              <a:rPr lang="en-US" dirty="0">
                <a:latin typeface="Arial Black" panose="020B0A04020102020204" pitchFamily="34" charset="0"/>
              </a:rPr>
              <a:t>: </a:t>
            </a:r>
            <a:r>
              <a:rPr lang="en-US">
                <a:latin typeface="Arial Black" panose="020B0A04020102020204" pitchFamily="34" charset="0"/>
              </a:rPr>
              <a:t>Implikasi </a:t>
            </a:r>
            <a:r>
              <a:rPr lang="en-US" dirty="0" err="1">
                <a:latin typeface="Arial Black" panose="020B0A04020102020204" pitchFamily="34" charset="0"/>
              </a:rPr>
              <a:t>Tantangan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A9D9F-CA71-4CAC-98EE-A0DA9BA6C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29" y="1390055"/>
            <a:ext cx="5910942" cy="4924633"/>
          </a:xfrm>
        </p:spPr>
        <p:txBody>
          <a:bodyPr>
            <a:normAutofit/>
          </a:bodyPr>
          <a:lstStyle/>
          <a:p>
            <a:pPr lvl="0"/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2020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prinsip-prinsip</a:t>
            </a:r>
            <a:r>
              <a:rPr lang="en-US" dirty="0"/>
              <a:t> dan </a:t>
            </a:r>
            <a:r>
              <a:rPr lang="en-US" i="1" dirty="0"/>
              <a:t>business process </a:t>
            </a:r>
            <a:r>
              <a:rPr lang="en-US" dirty="0"/>
              <a:t>yang </a:t>
            </a:r>
            <a:r>
              <a:rPr lang="en-US" dirty="0" err="1"/>
              <a:t>baru</a:t>
            </a:r>
            <a:r>
              <a:rPr lang="en-US" dirty="0"/>
              <a:t> </a:t>
            </a:r>
            <a:endParaRPr lang="en-US" dirty="0">
              <a:sym typeface="Wingdings" panose="05000000000000000000" pitchFamily="2" charset="2"/>
            </a:endParaRPr>
          </a:p>
          <a:p>
            <a:pPr lvl="0"/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memperkuat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pada </a:t>
            </a:r>
            <a:r>
              <a:rPr lang="en-US" dirty="0" err="1"/>
              <a:t>penjaminan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dan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 </a:t>
            </a:r>
            <a:endParaRPr lang="en-US" dirty="0">
              <a:sym typeface="Wingdings" panose="05000000000000000000" pitchFamily="2" charset="2"/>
            </a:endParaRPr>
          </a:p>
          <a:p>
            <a:pPr lvl="0"/>
            <a:r>
              <a:rPr lang="en-US" dirty="0" err="1"/>
              <a:t>Membutuhkan</a:t>
            </a:r>
            <a:r>
              <a:rPr lang="en-US" dirty="0"/>
              <a:t> assessor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>
                <a:sym typeface="Wingdings" panose="05000000000000000000" pitchFamily="2" charset="2"/>
              </a:rPr>
              <a:t>dengan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kemauan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belajar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terus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menerus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6A9D9F-CA71-4CAC-98EE-A0DA9BA6CDB1}"/>
              </a:ext>
            </a:extLst>
          </p:cNvPr>
          <p:cNvSpPr txBox="1">
            <a:spLocks/>
          </p:cNvSpPr>
          <p:nvPr/>
        </p:nvSpPr>
        <p:spPr>
          <a:xfrm>
            <a:off x="7059948" y="1445296"/>
            <a:ext cx="4893129" cy="4924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ym typeface="Wingdings" panose="05000000000000000000" pitchFamily="2" charset="2"/>
              </a:rPr>
              <a:t>membangun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persepsi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diantara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pelaku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pemangku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kepentingan</a:t>
            </a:r>
            <a:r>
              <a:rPr lang="en-US" dirty="0">
                <a:sym typeface="Wingdings" panose="05000000000000000000" pitchFamily="2" charset="2"/>
              </a:rPr>
              <a:t>;</a:t>
            </a:r>
            <a:endParaRPr lang="en-US" dirty="0"/>
          </a:p>
          <a:p>
            <a:r>
              <a:rPr lang="en-US" dirty="0" err="1">
                <a:sym typeface="Wingdings" panose="05000000000000000000" pitchFamily="2" charset="2"/>
              </a:rPr>
              <a:t>cara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kerja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berbeda</a:t>
            </a:r>
            <a:r>
              <a:rPr lang="en-US" dirty="0">
                <a:sym typeface="Wingdings" panose="05000000000000000000" pitchFamily="2" charset="2"/>
              </a:rPr>
              <a:t> para </a:t>
            </a:r>
            <a:r>
              <a:rPr lang="en-US" dirty="0" err="1">
                <a:sym typeface="Wingdings" panose="05000000000000000000" pitchFamily="2" charset="2"/>
              </a:rPr>
              <a:t>asesor</a:t>
            </a:r>
            <a:r>
              <a:rPr lang="en-US" dirty="0">
                <a:sym typeface="Wingdings" panose="05000000000000000000" pitchFamily="2" charset="2"/>
              </a:rPr>
              <a:t>: analytical, professional judgement, </a:t>
            </a:r>
            <a:r>
              <a:rPr lang="en-US" dirty="0" err="1">
                <a:sym typeface="Wingdings" panose="05000000000000000000" pitchFamily="2" charset="2"/>
              </a:rPr>
              <a:t>rekomendasi</a:t>
            </a:r>
            <a:r>
              <a:rPr lang="en-US" dirty="0">
                <a:sym typeface="Wingdings" panose="05000000000000000000" pitchFamily="2" charset="2"/>
              </a:rPr>
              <a:t> yang </a:t>
            </a:r>
            <a:r>
              <a:rPr lang="en-US" dirty="0" err="1">
                <a:sym typeface="Wingdings" panose="05000000000000000000" pitchFamily="2" charset="2"/>
              </a:rPr>
              <a:t>teknis</a:t>
            </a:r>
            <a:r>
              <a:rPr lang="en-US" dirty="0">
                <a:sym typeface="Wingdings" panose="05000000000000000000" pitchFamily="2" charset="2"/>
              </a:rPr>
              <a:t> dan specific</a:t>
            </a:r>
            <a:r>
              <a:rPr lang="en-US" dirty="0"/>
              <a:t>;</a:t>
            </a:r>
          </a:p>
          <a:p>
            <a:r>
              <a:rPr lang="en-US" dirty="0" err="1">
                <a:sym typeface="Wingdings" panose="05000000000000000000" pitchFamily="2" charset="2"/>
              </a:rPr>
              <a:t>pengembangan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kapasitas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berkelanjutan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384471" y="1828800"/>
            <a:ext cx="538843" cy="604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400799" y="4551202"/>
            <a:ext cx="538843" cy="604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400799" y="3190001"/>
            <a:ext cx="538843" cy="604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065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-138339" y="2717091"/>
            <a:ext cx="7543800" cy="957999"/>
          </a:xfrm>
        </p:spPr>
        <p:txBody>
          <a:bodyPr>
            <a:noAutofit/>
          </a:bodyPr>
          <a:lstStyle/>
          <a:p>
            <a:r>
              <a:rPr lang="en-US" sz="6600" b="1" dirty="0" err="1">
                <a:latin typeface="Lucida Handwriting" panose="03010101010101010101" pitchFamily="66" charset="0"/>
                <a:cs typeface="Segoe UI" panose="020B0502040204020203" pitchFamily="34" charset="0"/>
              </a:rPr>
              <a:t>Terima</a:t>
            </a:r>
            <a:r>
              <a:rPr lang="en-US" sz="6600" b="1" dirty="0">
                <a:latin typeface="Lucida Handwriting" panose="03010101010101010101" pitchFamily="66" charset="0"/>
                <a:cs typeface="Segoe UI" panose="020B0502040204020203" pitchFamily="34" charset="0"/>
              </a:rPr>
              <a:t> </a:t>
            </a:r>
            <a:r>
              <a:rPr lang="en-US" sz="6600" b="1" dirty="0" err="1">
                <a:latin typeface="Lucida Handwriting" panose="03010101010101010101" pitchFamily="66" charset="0"/>
                <a:cs typeface="Segoe UI" panose="020B0502040204020203" pitchFamily="34" charset="0"/>
              </a:rPr>
              <a:t>kasih</a:t>
            </a:r>
            <a:endParaRPr lang="id-ID" sz="6600" b="1" dirty="0">
              <a:latin typeface="Lucida Handwriting" panose="03010101010101010101" pitchFamily="66" charset="0"/>
              <a:cs typeface="Segoe UI" panose="020B0502040204020203" pitchFamily="34" charset="0"/>
            </a:endParaRPr>
          </a:p>
        </p:txBody>
      </p:sp>
      <p:pic>
        <p:nvPicPr>
          <p:cNvPr id="11" name="Picture 2" descr="https://o.remove.bg/downloads/ade425e8-16e4-4cf7-bdc6-eb04d7ee5808/image-removebg-pre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461" y="1197456"/>
            <a:ext cx="4955268" cy="495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308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965</Words>
  <Application>Microsoft Office PowerPoint</Application>
  <PresentationFormat>Widescreen</PresentationFormat>
  <Paragraphs>211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Arial </vt:lpstr>
      <vt:lpstr>Arial Black</vt:lpstr>
      <vt:lpstr>ArialMS</vt:lpstr>
      <vt:lpstr>Calibri</vt:lpstr>
      <vt:lpstr>Calibri Light</vt:lpstr>
      <vt:lpstr>Lucida Handwriting</vt:lpstr>
      <vt:lpstr>Rockwell</vt:lpstr>
      <vt:lpstr>Wingdings</vt:lpstr>
      <vt:lpstr>Office Theme</vt:lpstr>
      <vt:lpstr>SESI 2 (2 JP) REFORMASI SISTEM AKREDITASI SEKOLAH/MADRASAH  TAHUN 2021</vt:lpstr>
      <vt:lpstr>Mengapa Perlu Reformasi?</vt:lpstr>
      <vt:lpstr>Beberapa Permasalahan </vt:lpstr>
      <vt:lpstr>Akreditasi dan kualitas pendidikan</vt:lpstr>
      <vt:lpstr>Sistem Akreditasi 2020           (1)</vt:lpstr>
      <vt:lpstr>Sistem Akreditasi 2020           (2)</vt:lpstr>
      <vt:lpstr>Sistem Akreditasi 2020           (3)</vt:lpstr>
      <vt:lpstr>Sistem Akreditasi 2020           (4)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Penutup: Implikasi Tantangan</vt:lpstr>
      <vt:lpstr>Terima kasih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dha_bansm</dc:creator>
  <cp:lastModifiedBy>ICHSAN ALI</cp:lastModifiedBy>
  <cp:revision>77</cp:revision>
  <dcterms:created xsi:type="dcterms:W3CDTF">2020-07-22T13:06:45Z</dcterms:created>
  <dcterms:modified xsi:type="dcterms:W3CDTF">2021-06-03T08:20:00Z</dcterms:modified>
</cp:coreProperties>
</file>