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3"/>
  </p:notesMasterIdLst>
  <p:sldIdLst>
    <p:sldId id="256" r:id="rId3"/>
    <p:sldId id="257" r:id="rId4"/>
    <p:sldId id="259" r:id="rId5"/>
    <p:sldId id="260" r:id="rId6"/>
    <p:sldId id="261" r:id="rId7"/>
    <p:sldId id="263" r:id="rId8"/>
    <p:sldId id="264" r:id="rId9"/>
    <p:sldId id="265" r:id="rId10"/>
    <p:sldId id="268" r:id="rId11"/>
    <p:sldId id="266" r:id="rId12"/>
    <p:sldId id="267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9" r:id="rId22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10" autoAdjust="0"/>
  </p:normalViewPr>
  <p:slideViewPr>
    <p:cSldViewPr>
      <p:cViewPr>
        <p:scale>
          <a:sx n="66" d="100"/>
          <a:sy n="66" d="100"/>
        </p:scale>
        <p:origin x="-1506" y="-5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3404F2-B003-408E-88D4-41C2996375A5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0256D-C3FC-4A4D-B12B-B8D97033D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65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0256D-C3FC-4A4D-B12B-B8D97033DA1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843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572242"/>
            <a:ext cx="9144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414830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3311860" y="737642"/>
            <a:ext cx="2520280" cy="25202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351" y="1139211"/>
            <a:ext cx="819298" cy="181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661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73" r:id="rId4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"/>
          <p:cNvSpPr/>
          <p:nvPr/>
        </p:nvSpPr>
        <p:spPr>
          <a:xfrm>
            <a:off x="4572001" y="2404874"/>
            <a:ext cx="4572000" cy="1872208"/>
          </a:xfrm>
          <a:custGeom>
            <a:avLst/>
            <a:gdLst/>
            <a:ahLst/>
            <a:cxnLst/>
            <a:rect l="l" t="t" r="r" b="b"/>
            <a:pathLst>
              <a:path w="4328021" h="2160240">
                <a:moveTo>
                  <a:pt x="260655" y="0"/>
                </a:moveTo>
                <a:lnTo>
                  <a:pt x="4328021" y="0"/>
                </a:lnTo>
                <a:lnTo>
                  <a:pt x="4328021" y="2160240"/>
                </a:lnTo>
                <a:lnTo>
                  <a:pt x="260655" y="2160240"/>
                </a:lnTo>
                <a:cubicBezTo>
                  <a:pt x="116699" y="2160240"/>
                  <a:pt x="0" y="2043541"/>
                  <a:pt x="0" y="1899585"/>
                </a:cubicBezTo>
                <a:lnTo>
                  <a:pt x="0" y="260655"/>
                </a:lnTo>
                <a:cubicBezTo>
                  <a:pt x="0" y="116699"/>
                  <a:pt x="116699" y="0"/>
                  <a:pt x="260655" y="0"/>
                </a:cubicBezTo>
                <a:close/>
              </a:path>
            </a:pathLst>
          </a:custGeom>
          <a:solidFill>
            <a:schemeClr val="accent6">
              <a:lumMod val="5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528233" y="3686009"/>
            <a:ext cx="460851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OLEH</a:t>
            </a:r>
            <a:r>
              <a:rPr kumimoji="0" lang="en-US" altLang="ko-KR" sz="11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NUR</a:t>
            </a:r>
            <a:r>
              <a:rPr lang="en-US" altLang="ko-KR" sz="16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SOFIANINGTYAS</a:t>
            </a:r>
            <a:r>
              <a:rPr lang="en-US" altLang="ko-KR" sz="16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6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M.Pd</a:t>
            </a:r>
            <a:endParaRPr kumimoji="0" lang="en-US" altLang="ko-KR" sz="1600" b="1" dirty="0">
              <a:solidFill>
                <a:schemeClr val="accent6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4932040" y="2608791"/>
            <a:ext cx="3960439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32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ASSESOR</a:t>
            </a:r>
            <a:r>
              <a:rPr lang="en-US" altLang="ko-KR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GURU </a:t>
            </a:r>
            <a:r>
              <a:rPr lang="en-US" altLang="ko-KR" sz="32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PENGGERAK</a:t>
            </a:r>
            <a:endParaRPr lang="en-US" altLang="ko-KR" sz="32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M</a:t>
            </a:r>
            <a:r>
              <a:rPr lang="en-US" sz="2400" dirty="0" err="1" smtClean="0"/>
              <a:t>enyeleksi</a:t>
            </a:r>
            <a:r>
              <a:rPr lang="en-US" sz="2400" dirty="0" smtClean="0"/>
              <a:t> </a:t>
            </a:r>
            <a:r>
              <a:rPr lang="en-US" sz="2400" dirty="0" err="1"/>
              <a:t>calon</a:t>
            </a:r>
            <a:r>
              <a:rPr lang="en-US" sz="2400" dirty="0"/>
              <a:t> </a:t>
            </a:r>
            <a:r>
              <a:rPr lang="en-US" sz="2400" dirty="0" err="1"/>
              <a:t>kepala</a:t>
            </a:r>
            <a:r>
              <a:rPr lang="en-US" sz="2400" dirty="0"/>
              <a:t> </a:t>
            </a:r>
            <a:r>
              <a:rPr lang="en-US" sz="2400" dirty="0" err="1"/>
              <a:t>sekolah</a:t>
            </a:r>
            <a:r>
              <a:rPr lang="en-US" sz="2400" dirty="0"/>
              <a:t> </a:t>
            </a:r>
            <a:r>
              <a:rPr lang="en-US" sz="2400" dirty="0" err="1"/>
              <a:t>PSP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calon</a:t>
            </a:r>
            <a:r>
              <a:rPr lang="en-US" sz="2400" dirty="0"/>
              <a:t> </a:t>
            </a:r>
            <a:r>
              <a:rPr lang="en-US" sz="2400" dirty="0" err="1"/>
              <a:t>pelatih</a:t>
            </a:r>
            <a:r>
              <a:rPr lang="en-US" sz="2400" dirty="0"/>
              <a:t> </a:t>
            </a:r>
            <a:r>
              <a:rPr lang="en-US" sz="2400" dirty="0" err="1"/>
              <a:t>ahli</a:t>
            </a:r>
            <a:r>
              <a:rPr lang="en-US" sz="2400" dirty="0"/>
              <a:t> </a:t>
            </a:r>
            <a:r>
              <a:rPr lang="en-US" sz="2400" dirty="0" err="1"/>
              <a:t>PSP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daring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instrumen</a:t>
            </a:r>
            <a:r>
              <a:rPr lang="en-US" sz="2400" dirty="0"/>
              <a:t> </a:t>
            </a:r>
            <a:r>
              <a:rPr lang="en-US" sz="2400" dirty="0" err="1"/>
              <a:t>berikut</a:t>
            </a:r>
            <a:r>
              <a:rPr lang="en-US" dirty="0"/>
              <a:t>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lvl="1"/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esai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;</a:t>
            </a:r>
          </a:p>
          <a:p>
            <a:pPr lvl="1"/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simulasi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mengajar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;</a:t>
            </a:r>
          </a:p>
          <a:p>
            <a:pPr lvl="1"/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wawancara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;</a:t>
            </a:r>
          </a:p>
          <a:p>
            <a:pPr lvl="1"/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instrumen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seleksi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lain yang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akan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ditetapkan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TUGAS</a:t>
            </a:r>
            <a:r>
              <a:rPr lang="en-US" dirty="0" smtClean="0"/>
              <a:t> </a:t>
            </a:r>
            <a:r>
              <a:rPr lang="en-US" dirty="0" err="1" smtClean="0"/>
              <a:t>ASESOR</a:t>
            </a:r>
            <a:r>
              <a:rPr lang="en-US" dirty="0" smtClean="0"/>
              <a:t> GURU </a:t>
            </a:r>
            <a:r>
              <a:rPr lang="en-US" dirty="0" err="1" smtClean="0"/>
              <a:t>PENGGERAK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594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PERSYARATAN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PESERTA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Unsur</a:t>
            </a:r>
            <a:r>
              <a:rPr lang="en-US" dirty="0" smtClean="0"/>
              <a:t> </a:t>
            </a:r>
            <a:r>
              <a:rPr lang="en-US" dirty="0" err="1" smtClean="0"/>
              <a:t>calon</a:t>
            </a:r>
            <a:r>
              <a:rPr lang="en-US" dirty="0" smtClean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asesor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1419622"/>
            <a:ext cx="7344816" cy="2995737"/>
          </a:xfrm>
        </p:spPr>
        <p:txBody>
          <a:bodyPr/>
          <a:lstStyle/>
          <a:p>
            <a:pPr lvl="1"/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Guru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PNS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Swasta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dan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SPK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;</a:t>
            </a:r>
          </a:p>
          <a:p>
            <a:pPr lvl="1"/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Pengawas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Sekolah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/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Penilik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;</a:t>
            </a:r>
          </a:p>
          <a:p>
            <a:pPr lvl="1"/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Kepala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Sekolah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SPK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dan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Kepala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Sekolah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Swasta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;</a:t>
            </a:r>
          </a:p>
          <a:p>
            <a:pPr lvl="1"/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Widyaiswara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PPPPTK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LPPKSPS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dan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LPMP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;</a:t>
            </a:r>
          </a:p>
          <a:p>
            <a:pPr lvl="1"/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Dosen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Fakultas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Psikologi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dan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Fakultas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Kependidikan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;</a:t>
            </a:r>
          </a:p>
          <a:p>
            <a:pPr lvl="1"/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Praktisi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Pendidikan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;</a:t>
            </a:r>
          </a:p>
          <a:p>
            <a:pPr lvl="1"/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Asesor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Profesional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PERSYARATAN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UMUM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PESERTA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771550"/>
            <a:ext cx="6912768" cy="2995737"/>
          </a:xfrm>
        </p:spPr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800" dirty="0" err="1"/>
              <a:t>Warga</a:t>
            </a:r>
            <a:r>
              <a:rPr lang="en-US" sz="1800" dirty="0"/>
              <a:t> Negara Indonesia;</a:t>
            </a:r>
            <a:endParaRPr lang="en-US" sz="1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800" dirty="0" err="1" smtClean="0"/>
              <a:t>Memiliki</a:t>
            </a:r>
            <a:r>
              <a:rPr lang="en-US" sz="1800" dirty="0" smtClean="0"/>
              <a:t> </a:t>
            </a:r>
            <a:r>
              <a:rPr lang="en-US" sz="1800" dirty="0" err="1" smtClean="0"/>
              <a:t>kualifikasi</a:t>
            </a:r>
            <a:r>
              <a:rPr lang="en-US" sz="1800" dirty="0" smtClean="0"/>
              <a:t> </a:t>
            </a:r>
            <a:r>
              <a:rPr lang="en-US" sz="1800" dirty="0" err="1" smtClean="0"/>
              <a:t>akademik</a:t>
            </a:r>
            <a:r>
              <a:rPr lang="en-US" sz="1800" dirty="0" smtClean="0"/>
              <a:t> minimal </a:t>
            </a:r>
            <a:r>
              <a:rPr lang="en-US" sz="1800" dirty="0" err="1" smtClean="0"/>
              <a:t>S1</a:t>
            </a:r>
            <a:r>
              <a:rPr lang="en-US" sz="1800" dirty="0" smtClean="0"/>
              <a:t>/</a:t>
            </a:r>
            <a:r>
              <a:rPr lang="en-US" sz="1800" dirty="0" err="1" smtClean="0"/>
              <a:t>D4</a:t>
            </a:r>
            <a:r>
              <a:rPr lang="en-US" sz="1800" dirty="0" smtClean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800" dirty="0" err="1" smtClean="0"/>
              <a:t>Memiliki</a:t>
            </a:r>
            <a:r>
              <a:rPr lang="en-US" sz="1800" dirty="0" smtClean="0"/>
              <a:t> </a:t>
            </a:r>
            <a:r>
              <a:rPr lang="en-US" sz="1800" dirty="0" err="1" smtClean="0"/>
              <a:t>akses</a:t>
            </a:r>
            <a:r>
              <a:rPr lang="en-US" sz="1800" dirty="0" smtClean="0"/>
              <a:t> internet yang </a:t>
            </a:r>
            <a:r>
              <a:rPr lang="en-US" sz="1800" dirty="0" err="1" smtClean="0"/>
              <a:t>stabil</a:t>
            </a:r>
            <a:r>
              <a:rPr lang="en-US" sz="1800" dirty="0" smtClean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800" dirty="0" err="1" smtClean="0"/>
              <a:t>Mampu</a:t>
            </a:r>
            <a:r>
              <a:rPr lang="en-US" sz="1800" dirty="0" smtClean="0"/>
              <a:t> </a:t>
            </a:r>
            <a:r>
              <a:rPr lang="en-US" sz="1800" dirty="0" err="1" smtClean="0"/>
              <a:t>mengoperasikan</a:t>
            </a:r>
            <a:r>
              <a:rPr lang="en-US" sz="1800" dirty="0" smtClean="0"/>
              <a:t> </a:t>
            </a:r>
            <a:r>
              <a:rPr lang="en-US" sz="1800" dirty="0" err="1" smtClean="0"/>
              <a:t>aplikasi</a:t>
            </a:r>
            <a:r>
              <a:rPr lang="en-US" sz="1800" dirty="0" smtClean="0"/>
              <a:t> </a:t>
            </a:r>
            <a:r>
              <a:rPr lang="en-US" sz="1800" dirty="0" err="1" smtClean="0"/>
              <a:t>google</a:t>
            </a:r>
            <a:r>
              <a:rPr lang="en-US" sz="1800" dirty="0" smtClean="0"/>
              <a:t> (</a:t>
            </a:r>
            <a:r>
              <a:rPr lang="en-US" sz="1800" i="1" dirty="0" smtClean="0"/>
              <a:t>drive</a:t>
            </a:r>
            <a:r>
              <a:rPr lang="en-US" sz="1800" dirty="0" smtClean="0"/>
              <a:t>, </a:t>
            </a:r>
            <a:r>
              <a:rPr lang="en-US" sz="1800" i="1" dirty="0" err="1" smtClean="0"/>
              <a:t>gmail</a:t>
            </a:r>
            <a:r>
              <a:rPr lang="en-US" sz="1800" dirty="0" smtClean="0"/>
              <a:t>, </a:t>
            </a:r>
            <a:r>
              <a:rPr lang="en-US" sz="1800" dirty="0" err="1" smtClean="0"/>
              <a:t>dll</a:t>
            </a:r>
            <a:r>
              <a:rPr lang="en-US" sz="1800" dirty="0" smtClean="0"/>
              <a:t>.);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800" dirty="0" err="1" smtClean="0"/>
              <a:t>Mampu</a:t>
            </a:r>
            <a:r>
              <a:rPr lang="en-US" sz="1800" dirty="0" smtClean="0"/>
              <a:t> </a:t>
            </a:r>
            <a:r>
              <a:rPr lang="en-US" sz="1800" dirty="0" err="1" smtClean="0"/>
              <a:t>mengoperasikan</a:t>
            </a:r>
            <a:r>
              <a:rPr lang="en-US" sz="1800" dirty="0" smtClean="0"/>
              <a:t> </a:t>
            </a:r>
            <a:r>
              <a:rPr lang="en-US" sz="1800" dirty="0" err="1" smtClean="0"/>
              <a:t>aplikasi</a:t>
            </a:r>
            <a:r>
              <a:rPr lang="en-US" sz="1800" dirty="0" smtClean="0"/>
              <a:t> </a:t>
            </a:r>
            <a:r>
              <a:rPr lang="en-US" sz="1800" dirty="0" err="1" smtClean="0"/>
              <a:t>konferensi</a:t>
            </a:r>
            <a:r>
              <a:rPr lang="en-US" sz="1800" dirty="0" smtClean="0"/>
              <a:t> video (</a:t>
            </a:r>
            <a:r>
              <a:rPr lang="en-US" sz="1800" i="1" dirty="0" smtClean="0"/>
              <a:t>zoom &amp; </a:t>
            </a:r>
            <a:r>
              <a:rPr lang="en-US" sz="1800" i="1" dirty="0" err="1" smtClean="0"/>
              <a:t>google</a:t>
            </a:r>
            <a:r>
              <a:rPr lang="en-US" sz="1800" i="1" dirty="0" smtClean="0"/>
              <a:t> meet</a:t>
            </a:r>
            <a:r>
              <a:rPr lang="en-US" sz="1800" dirty="0" smtClean="0"/>
              <a:t>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800" dirty="0" err="1" smtClean="0"/>
              <a:t>Memiliki</a:t>
            </a:r>
            <a:r>
              <a:rPr lang="en-US" sz="1800" dirty="0" smtClean="0"/>
              <a:t> </a:t>
            </a:r>
            <a:r>
              <a:rPr lang="en-US" sz="1800" dirty="0" err="1" smtClean="0"/>
              <a:t>komitmen</a:t>
            </a:r>
            <a:r>
              <a:rPr lang="en-US" sz="1800" dirty="0" smtClean="0"/>
              <a:t>, </a:t>
            </a:r>
            <a:r>
              <a:rPr lang="en-US" sz="1800" dirty="0" err="1" smtClean="0"/>
              <a:t>semangat</a:t>
            </a:r>
            <a:r>
              <a:rPr lang="en-US" sz="1800" dirty="0" smtClean="0"/>
              <a:t> </a:t>
            </a:r>
            <a:r>
              <a:rPr lang="en-US" sz="1800" dirty="0" err="1" smtClean="0"/>
              <a:t>perbaikan</a:t>
            </a:r>
            <a:r>
              <a:rPr lang="en-US" sz="1800" dirty="0" smtClean="0"/>
              <a:t> </a:t>
            </a:r>
            <a:r>
              <a:rPr lang="en-US" sz="1800" dirty="0" err="1" smtClean="0"/>
              <a:t>berkelanjutan</a:t>
            </a:r>
            <a:r>
              <a:rPr lang="en-US" sz="1800" dirty="0" smtClean="0"/>
              <a:t>, </a:t>
            </a:r>
            <a:r>
              <a:rPr lang="en-US" sz="1800" dirty="0" err="1" smtClean="0"/>
              <a:t>jiwa</a:t>
            </a:r>
            <a:r>
              <a:rPr lang="en-US" sz="1800" dirty="0" smtClean="0"/>
              <a:t> </a:t>
            </a:r>
            <a:r>
              <a:rPr lang="en-US" sz="1800" dirty="0" err="1" smtClean="0"/>
              <a:t>kolaborasi</a:t>
            </a:r>
            <a:r>
              <a:rPr lang="en-US" sz="1800" dirty="0" smtClean="0"/>
              <a:t>,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terbuka</a:t>
            </a:r>
            <a:r>
              <a:rPr lang="en-US" sz="1800" dirty="0" smtClean="0"/>
              <a:t> </a:t>
            </a:r>
            <a:r>
              <a:rPr lang="en-US" sz="1800" dirty="0" err="1" smtClean="0"/>
              <a:t>pada</a:t>
            </a:r>
            <a:r>
              <a:rPr lang="en-US" sz="1800" dirty="0" smtClean="0"/>
              <a:t> </a:t>
            </a:r>
            <a:r>
              <a:rPr lang="en-US" sz="1800" dirty="0" err="1" smtClean="0"/>
              <a:t>hal-hal</a:t>
            </a:r>
            <a:r>
              <a:rPr lang="en-US" sz="1800" dirty="0" smtClean="0"/>
              <a:t> </a:t>
            </a:r>
            <a:r>
              <a:rPr lang="en-US" sz="1800" dirty="0" err="1" smtClean="0"/>
              <a:t>baru</a:t>
            </a:r>
            <a:r>
              <a:rPr lang="en-US" sz="1800" dirty="0" smtClean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800" dirty="0" err="1" smtClean="0"/>
              <a:t>Tidak</a:t>
            </a:r>
            <a:r>
              <a:rPr lang="en-US" sz="1800" dirty="0" smtClean="0"/>
              <a:t> </a:t>
            </a:r>
            <a:r>
              <a:rPr lang="en-US" sz="1800" dirty="0" err="1" smtClean="0"/>
              <a:t>menjadi</a:t>
            </a:r>
            <a:r>
              <a:rPr lang="en-US" sz="1800" dirty="0" smtClean="0"/>
              <a:t> </a:t>
            </a:r>
            <a:r>
              <a:rPr lang="en-US" sz="1800" dirty="0" err="1" smtClean="0"/>
              <a:t>asesor</a:t>
            </a:r>
            <a:r>
              <a:rPr lang="en-US" sz="1800" dirty="0" smtClean="0"/>
              <a:t>, </a:t>
            </a:r>
            <a:r>
              <a:rPr lang="en-US" sz="1800" dirty="0" err="1" smtClean="0"/>
              <a:t>pengajar</a:t>
            </a:r>
            <a:r>
              <a:rPr lang="en-US" sz="1800" dirty="0" smtClean="0"/>
              <a:t> </a:t>
            </a:r>
            <a:r>
              <a:rPr lang="en-US" sz="1800" dirty="0" err="1" smtClean="0"/>
              <a:t>praktik</a:t>
            </a:r>
            <a:r>
              <a:rPr lang="en-US" sz="1800" dirty="0" smtClean="0"/>
              <a:t>/</a:t>
            </a:r>
            <a:r>
              <a:rPr lang="en-US" sz="1800" dirty="0" err="1" smtClean="0"/>
              <a:t>pendamping</a:t>
            </a:r>
            <a:r>
              <a:rPr lang="en-US" sz="1800" dirty="0" smtClean="0"/>
              <a:t>,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fasilitator</a:t>
            </a:r>
            <a:r>
              <a:rPr lang="en-US" sz="1800" dirty="0" smtClean="0"/>
              <a:t> </a:t>
            </a:r>
            <a:r>
              <a:rPr lang="en-US" sz="1800" dirty="0" err="1" smtClean="0"/>
              <a:t>dalam</a:t>
            </a:r>
            <a:r>
              <a:rPr lang="en-US" sz="1800" dirty="0" smtClean="0"/>
              <a:t> program guru </a:t>
            </a:r>
            <a:r>
              <a:rPr lang="en-US" sz="1800" dirty="0" err="1" smtClean="0"/>
              <a:t>penggerak</a:t>
            </a:r>
            <a:r>
              <a:rPr lang="en-US" sz="1800" dirty="0" smtClean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800" dirty="0" err="1" smtClean="0"/>
              <a:t>Jika</a:t>
            </a:r>
            <a:r>
              <a:rPr lang="en-US" sz="1800" dirty="0" smtClean="0"/>
              <a:t> </a:t>
            </a:r>
            <a:r>
              <a:rPr lang="en-US" sz="1800" dirty="0" err="1" smtClean="0"/>
              <a:t>terpilih</a:t>
            </a:r>
            <a:r>
              <a:rPr lang="en-US" sz="1800" dirty="0" smtClean="0"/>
              <a:t> </a:t>
            </a:r>
            <a:r>
              <a:rPr lang="en-US" sz="1800" dirty="0" err="1" smtClean="0"/>
              <a:t>menjadi</a:t>
            </a:r>
            <a:r>
              <a:rPr lang="en-US" sz="1800" dirty="0" smtClean="0"/>
              <a:t> </a:t>
            </a:r>
            <a:r>
              <a:rPr lang="en-US" sz="1800" dirty="0" err="1" smtClean="0"/>
              <a:t>calon</a:t>
            </a:r>
            <a:r>
              <a:rPr lang="en-US" sz="1800" dirty="0" smtClean="0"/>
              <a:t> </a:t>
            </a:r>
            <a:r>
              <a:rPr lang="en-US" sz="1800" dirty="0" err="1" smtClean="0"/>
              <a:t>asesor</a:t>
            </a:r>
            <a:r>
              <a:rPr lang="en-US" sz="1800" dirty="0" smtClean="0"/>
              <a:t> </a:t>
            </a:r>
            <a:r>
              <a:rPr lang="en-US" sz="1800" dirty="0" err="1" smtClean="0"/>
              <a:t>maka</a:t>
            </a:r>
            <a:r>
              <a:rPr lang="en-US" sz="1800" dirty="0" smtClean="0"/>
              <a:t> </a:t>
            </a:r>
            <a:r>
              <a:rPr lang="en-US" sz="1800" dirty="0" err="1" smtClean="0"/>
              <a:t>bersedia</a:t>
            </a:r>
            <a:r>
              <a:rPr lang="en-US" sz="1800" dirty="0" smtClean="0"/>
              <a:t> </a:t>
            </a:r>
            <a:r>
              <a:rPr lang="en-US" sz="1800" dirty="0" err="1" smtClean="0"/>
              <a:t>mengikuti</a:t>
            </a:r>
            <a:r>
              <a:rPr lang="en-US" sz="1800" dirty="0" smtClean="0"/>
              <a:t> </a:t>
            </a:r>
            <a:r>
              <a:rPr lang="en-US" sz="1800" dirty="0" err="1" smtClean="0"/>
              <a:t>secara</a:t>
            </a:r>
            <a:r>
              <a:rPr lang="en-US" sz="1800" dirty="0" smtClean="0"/>
              <a:t> </a:t>
            </a:r>
            <a:r>
              <a:rPr lang="en-US" sz="1800" dirty="0" err="1" smtClean="0"/>
              <a:t>penuh</a:t>
            </a:r>
            <a:r>
              <a:rPr lang="en-US" sz="1800" dirty="0" smtClean="0"/>
              <a:t> proses </a:t>
            </a:r>
            <a:r>
              <a:rPr lang="en-US" sz="1800" dirty="0" err="1" smtClean="0"/>
              <a:t>pelatihan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sertifikasi</a:t>
            </a:r>
            <a:r>
              <a:rPr lang="en-US" sz="1800" dirty="0" smtClean="0"/>
              <a:t> daring </a:t>
            </a:r>
            <a:r>
              <a:rPr lang="en-US" sz="1800" dirty="0" err="1" smtClean="0"/>
              <a:t>selama</a:t>
            </a:r>
            <a:r>
              <a:rPr lang="en-US" sz="1800" dirty="0" smtClean="0"/>
              <a:t> lima </a:t>
            </a:r>
            <a:r>
              <a:rPr lang="en-US" sz="1800" dirty="0" err="1" smtClean="0"/>
              <a:t>hari</a:t>
            </a:r>
            <a:r>
              <a:rPr lang="en-US" sz="1800" dirty="0" smtClean="0"/>
              <a:t> </a:t>
            </a:r>
            <a:r>
              <a:rPr lang="en-US" sz="1800" b="1" dirty="0" smtClean="0"/>
              <a:t>(</a:t>
            </a:r>
            <a:r>
              <a:rPr lang="en-US" sz="1800" b="1" dirty="0" err="1" smtClean="0"/>
              <a:t>senin</a:t>
            </a:r>
            <a:r>
              <a:rPr lang="en-US" sz="1800" b="1" dirty="0" smtClean="0"/>
              <a:t> - </a:t>
            </a:r>
            <a:r>
              <a:rPr lang="en-US" sz="1800" b="1" dirty="0" err="1" smtClean="0"/>
              <a:t>jumat</a:t>
            </a:r>
            <a:r>
              <a:rPr lang="en-US" sz="1800" b="1" dirty="0" smtClean="0"/>
              <a:t>, jam 08:00 -17:00 </a:t>
            </a:r>
            <a:r>
              <a:rPr lang="en-US" sz="1800" b="1" dirty="0" err="1" smtClean="0"/>
              <a:t>WIB</a:t>
            </a:r>
            <a:r>
              <a:rPr lang="en-US" sz="1800" b="1" dirty="0" smtClean="0"/>
              <a:t>)</a:t>
            </a:r>
            <a:r>
              <a:rPr lang="en-US" sz="1800" dirty="0" smtClean="0"/>
              <a:t>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78312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187624" y="123478"/>
            <a:ext cx="7956376" cy="5020022"/>
          </a:xfrm>
        </p:spPr>
        <p:txBody>
          <a:bodyPr/>
          <a:lstStyle/>
          <a:p>
            <a:r>
              <a:rPr lang="en-US" sz="2800" dirty="0" err="1"/>
              <a:t>Asesor</a:t>
            </a:r>
            <a:r>
              <a:rPr lang="en-US" sz="2800" dirty="0"/>
              <a:t> </a:t>
            </a:r>
            <a:r>
              <a:rPr lang="en-US" sz="2800" dirty="0" err="1"/>
              <a:t>PSP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direkrut</a:t>
            </a:r>
            <a:r>
              <a:rPr lang="en-US" sz="2800" dirty="0"/>
              <a:t> </a:t>
            </a:r>
            <a:r>
              <a:rPr lang="en-US" sz="2800" dirty="0" err="1"/>
              <a:t>melalui</a:t>
            </a:r>
            <a:r>
              <a:rPr lang="en-US" sz="2800" dirty="0"/>
              <a:t> proses </a:t>
            </a:r>
            <a:r>
              <a:rPr lang="en-US" sz="2800" dirty="0" smtClean="0"/>
              <a:t>        </a:t>
            </a:r>
            <a:r>
              <a:rPr lang="en-US" sz="2800" dirty="0" err="1" smtClean="0"/>
              <a:t>pelatihan</a:t>
            </a:r>
            <a:r>
              <a:rPr lang="en-US" sz="2800" dirty="0" smtClean="0"/>
              <a:t>/</a:t>
            </a:r>
            <a:r>
              <a:rPr lang="en-US" sz="2800" dirty="0" err="1" smtClean="0"/>
              <a:t>sertifikasi</a:t>
            </a:r>
            <a:r>
              <a:rPr lang="en-US" sz="2800" dirty="0"/>
              <a:t> </a:t>
            </a:r>
            <a:r>
              <a:rPr lang="en-US" sz="2800" i="1" dirty="0"/>
              <a:t>Targeted Selection </a:t>
            </a:r>
            <a:r>
              <a:rPr lang="en-US" sz="2800" i="1" dirty="0" smtClean="0"/>
              <a:t>             Interviewer</a:t>
            </a:r>
            <a:r>
              <a:rPr lang="en-US" sz="2800" dirty="0"/>
              <a:t>® (</a:t>
            </a:r>
            <a:r>
              <a:rPr lang="en-US" sz="2800" dirty="0" err="1"/>
              <a:t>TSI</a:t>
            </a:r>
            <a:r>
              <a:rPr lang="en-US" sz="2800" dirty="0"/>
              <a:t>®)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pelatihan</a:t>
            </a:r>
            <a:r>
              <a:rPr lang="en-US" sz="2800" dirty="0"/>
              <a:t> </a:t>
            </a:r>
            <a:r>
              <a:rPr lang="en-US" sz="2800" dirty="0" err="1"/>
              <a:t>penilaian</a:t>
            </a:r>
            <a:r>
              <a:rPr lang="en-US" sz="2800" dirty="0"/>
              <a:t> </a:t>
            </a:r>
            <a:r>
              <a:rPr lang="en-US" sz="2800" dirty="0" smtClean="0"/>
              <a:t>   </a:t>
            </a:r>
            <a:r>
              <a:rPr lang="en-US" sz="2800" dirty="0" err="1" smtClean="0"/>
              <a:t>pedagogie</a:t>
            </a:r>
            <a:r>
              <a:rPr lang="en-US" sz="2800" dirty="0" smtClean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tim</a:t>
            </a:r>
            <a:r>
              <a:rPr lang="en-US" sz="2800" dirty="0"/>
              <a:t> </a:t>
            </a:r>
            <a:r>
              <a:rPr lang="en-US" sz="2800" dirty="0" err="1"/>
              <a:t>independen</a:t>
            </a:r>
            <a:r>
              <a:rPr lang="en-US" sz="2800" dirty="0"/>
              <a:t> yang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smtClean="0"/>
              <a:t>      </a:t>
            </a:r>
            <a:r>
              <a:rPr lang="en-US" sz="2800" dirty="0" err="1" smtClean="0"/>
              <a:t>diselenggarakan</a:t>
            </a:r>
            <a:r>
              <a:rPr lang="en-US" sz="2800" dirty="0" smtClean="0"/>
              <a:t> </a:t>
            </a:r>
            <a:r>
              <a:rPr lang="en-US" sz="2800" dirty="0" err="1" smtClean="0"/>
              <a:t>secara</a:t>
            </a:r>
            <a:r>
              <a:rPr lang="en-US" sz="2800" dirty="0" smtClean="0"/>
              <a:t> </a:t>
            </a:r>
            <a:r>
              <a:rPr lang="en-US" sz="2800" dirty="0" err="1" smtClean="0"/>
              <a:t>bertahap</a:t>
            </a:r>
            <a:r>
              <a:rPr lang="en-US" sz="2800" dirty="0" smtClean="0"/>
              <a:t> </a:t>
            </a:r>
            <a:r>
              <a:rPr lang="en-US" sz="2800" dirty="0" err="1" smtClean="0"/>
              <a:t>melalui</a:t>
            </a:r>
            <a:r>
              <a:rPr lang="en-US" sz="2800" dirty="0" smtClean="0"/>
              <a:t>         </a:t>
            </a:r>
            <a:r>
              <a:rPr lang="en-US" sz="2800" dirty="0"/>
              <a:t>daring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tanggal</a:t>
            </a:r>
            <a:r>
              <a:rPr lang="en-US" sz="2800" dirty="0"/>
              <a:t> </a:t>
            </a:r>
            <a:r>
              <a:rPr lang="en-US" sz="2800" b="1" dirty="0"/>
              <a:t>8 </a:t>
            </a:r>
            <a:r>
              <a:rPr lang="en-US" sz="2800" b="1" dirty="0" err="1" smtClean="0"/>
              <a:t>Nopember</a:t>
            </a:r>
            <a:r>
              <a:rPr lang="en-US" sz="2800" b="1" dirty="0" smtClean="0"/>
              <a:t> </a:t>
            </a:r>
            <a:r>
              <a:rPr lang="en-US" sz="2800" b="1" dirty="0"/>
              <a:t>2021</a:t>
            </a:r>
            <a:r>
              <a:rPr lang="en-US" sz="2800" dirty="0"/>
              <a:t> </a:t>
            </a:r>
            <a:r>
              <a:rPr lang="en-US" sz="2800" dirty="0" smtClean="0"/>
              <a:t>(</a:t>
            </a:r>
            <a:r>
              <a:rPr lang="en-US" sz="2800" dirty="0" err="1" smtClean="0"/>
              <a:t>surat</a:t>
            </a:r>
            <a:r>
              <a:rPr lang="en-US" sz="2800" dirty="0" smtClean="0"/>
              <a:t> 5303/</a:t>
            </a:r>
            <a:r>
              <a:rPr lang="en-US" sz="2800" dirty="0" err="1" smtClean="0"/>
              <a:t>B2</a:t>
            </a:r>
            <a:r>
              <a:rPr lang="en-US" sz="2800" dirty="0" smtClean="0"/>
              <a:t>/</a:t>
            </a:r>
            <a:r>
              <a:rPr lang="en-US" sz="2800" dirty="0" err="1" smtClean="0"/>
              <a:t>GT.03.15</a:t>
            </a:r>
            <a:r>
              <a:rPr lang="en-US" sz="2800" dirty="0" smtClean="0"/>
              <a:t>/2021) </a:t>
            </a:r>
            <a:r>
              <a:rPr lang="en-US" sz="2800" dirty="0" err="1" smtClean="0"/>
              <a:t>ada</a:t>
            </a:r>
            <a:r>
              <a:rPr lang="en-US" sz="2800" dirty="0" smtClean="0"/>
              <a:t> </a:t>
            </a:r>
            <a:r>
              <a:rPr lang="en-US" sz="2800" dirty="0" err="1" smtClean="0"/>
              <a:t>jadwal</a:t>
            </a:r>
            <a:r>
              <a:rPr lang="en-US" sz="2800" dirty="0" smtClean="0"/>
              <a:t>. </a:t>
            </a:r>
          </a:p>
          <a:p>
            <a:r>
              <a:rPr lang="en-US" sz="2800" dirty="0" err="1" smtClean="0"/>
              <a:t>Bagi</a:t>
            </a:r>
            <a:r>
              <a:rPr lang="en-US" sz="2800" dirty="0" smtClean="0"/>
              <a:t> </a:t>
            </a:r>
            <a:r>
              <a:rPr lang="en-US" sz="2800" dirty="0" err="1"/>
              <a:t>kandidat</a:t>
            </a:r>
            <a:r>
              <a:rPr lang="en-US" sz="2800" dirty="0"/>
              <a:t> yang </a:t>
            </a:r>
            <a:r>
              <a:rPr lang="en-US" sz="2800" dirty="0" err="1"/>
              <a:t>sudah</a:t>
            </a:r>
            <a:r>
              <a:rPr lang="en-US" sz="2800" dirty="0"/>
              <a:t> </a:t>
            </a:r>
            <a:r>
              <a:rPr lang="en-US" sz="2800" dirty="0" err="1"/>
              <a:t>memiliki</a:t>
            </a:r>
            <a:r>
              <a:rPr lang="en-US" sz="2800" dirty="0"/>
              <a:t> </a:t>
            </a:r>
            <a:r>
              <a:rPr lang="en-US" sz="2800" dirty="0" err="1"/>
              <a:t>sertifikasi</a:t>
            </a:r>
            <a:r>
              <a:rPr lang="en-US" sz="2800" dirty="0"/>
              <a:t> </a:t>
            </a:r>
            <a:r>
              <a:rPr lang="en-US" sz="2800" dirty="0" smtClean="0"/>
              <a:t>  </a:t>
            </a:r>
            <a:r>
              <a:rPr lang="en-US" sz="2800" dirty="0" err="1" smtClean="0"/>
              <a:t>TSI</a:t>
            </a:r>
            <a:r>
              <a:rPr lang="en-US" sz="2800" dirty="0"/>
              <a:t>®, </a:t>
            </a:r>
            <a:r>
              <a:rPr lang="en-US" sz="2800" dirty="0" err="1"/>
              <a:t>maka</a:t>
            </a:r>
            <a:r>
              <a:rPr lang="en-US" sz="2800" dirty="0"/>
              <a:t> </a:t>
            </a:r>
            <a:r>
              <a:rPr lang="en-US" sz="2800" dirty="0" err="1"/>
              <a:t>wajib</a:t>
            </a:r>
            <a:r>
              <a:rPr lang="en-US" sz="2800" dirty="0"/>
              <a:t> </a:t>
            </a:r>
            <a:r>
              <a:rPr lang="en-US" sz="2800" dirty="0" err="1"/>
              <a:t>menyertakan</a:t>
            </a:r>
            <a:r>
              <a:rPr lang="en-US" sz="2800" dirty="0"/>
              <a:t> </a:t>
            </a:r>
            <a:r>
              <a:rPr lang="en-US" sz="2800" dirty="0" err="1"/>
              <a:t>sertifikat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mengikuti</a:t>
            </a:r>
            <a:r>
              <a:rPr lang="en-US" sz="2800" dirty="0"/>
              <a:t> program </a:t>
            </a:r>
            <a:r>
              <a:rPr lang="en-US" sz="2800" dirty="0" err="1"/>
              <a:t>penguatan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8049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1475656" y="195486"/>
            <a:ext cx="7056784" cy="460648"/>
          </a:xfrm>
        </p:spPr>
        <p:txBody>
          <a:bodyPr/>
          <a:lstStyle/>
          <a:p>
            <a:r>
              <a:rPr lang="id-ID" dirty="0"/>
              <a:t>Guru ASN dan Non ASN</a:t>
            </a:r>
            <a:endParaRPr lang="en-US" dirty="0"/>
          </a:p>
          <a:p>
            <a:r>
              <a:rPr lang="id-ID" dirty="0"/>
              <a:t>(Lulusan Program Guru Penggerak Angkatan I)</a:t>
            </a:r>
            <a:endParaRPr lang="en-US" dirty="0"/>
          </a:p>
        </p:txBody>
      </p:sp>
      <p:sp>
        <p:nvSpPr>
          <p:cNvPr id="4" name="Content Placeholder 4"/>
          <p:cNvSpPr>
            <a:spLocks noGrp="1"/>
          </p:cNvSpPr>
          <p:nvPr>
            <p:ph idx="10"/>
          </p:nvPr>
        </p:nvSpPr>
        <p:spPr>
          <a:xfrm>
            <a:off x="1187624" y="843558"/>
            <a:ext cx="7776864" cy="2995737"/>
          </a:xfrm>
        </p:spPr>
        <p:txBody>
          <a:bodyPr/>
          <a:lstStyle/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Telah mengikuti dan lulus Program Pendidikan </a:t>
            </a:r>
            <a:r>
              <a:rPr lang="id-ID" sz="1800" dirty="0" smtClean="0"/>
              <a:t>C</a:t>
            </a:r>
            <a:r>
              <a:rPr lang="en-US" sz="1800" dirty="0" smtClean="0"/>
              <a:t>G</a:t>
            </a:r>
            <a:r>
              <a:rPr lang="id-ID" sz="1800" dirty="0" smtClean="0"/>
              <a:t>P;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1800" dirty="0"/>
              <a:t>D</a:t>
            </a:r>
            <a:r>
              <a:rPr lang="id-ID" sz="1800" dirty="0" smtClean="0"/>
              <a:t>iutamakan </a:t>
            </a:r>
            <a:r>
              <a:rPr lang="id-ID" sz="1800" dirty="0"/>
              <a:t>pernah menjadi guru berprestasi paling rendah </a:t>
            </a:r>
            <a:r>
              <a:rPr lang="en-US" sz="1800" dirty="0" smtClean="0"/>
              <a:t>              </a:t>
            </a:r>
            <a:r>
              <a:rPr lang="id-ID" sz="1800" dirty="0" smtClean="0"/>
              <a:t>tingkat </a:t>
            </a:r>
            <a:r>
              <a:rPr lang="id-ID" sz="1800" dirty="0"/>
              <a:t>Kabupaten/Kota (bagi guru PNS) atau </a:t>
            </a:r>
            <a:r>
              <a:rPr lang="id-ID" sz="1800" dirty="0" smtClean="0"/>
              <a:t>mendapatkan</a:t>
            </a:r>
            <a:r>
              <a:rPr lang="en-US" sz="1800" dirty="0" smtClean="0"/>
              <a:t>             </a:t>
            </a:r>
            <a:r>
              <a:rPr lang="id-ID" sz="1800" dirty="0" smtClean="0"/>
              <a:t> </a:t>
            </a:r>
            <a:r>
              <a:rPr lang="id-ID" sz="1800" dirty="0"/>
              <a:t>penghargaan paling rendah setingkat Kabupaten/Kota (bagi </a:t>
            </a:r>
            <a:r>
              <a:rPr lang="id-ID" sz="1800" dirty="0" smtClean="0"/>
              <a:t>guru</a:t>
            </a:r>
            <a:r>
              <a:rPr lang="en-US" sz="1800" dirty="0" smtClean="0"/>
              <a:t>       </a:t>
            </a:r>
            <a:r>
              <a:rPr lang="id-ID" sz="1800" dirty="0" smtClean="0"/>
              <a:t> </a:t>
            </a:r>
            <a:r>
              <a:rPr lang="id-ID" sz="1800" dirty="0"/>
              <a:t>bukan PNS), dan/atau aktif berbagi praktik baik terkait pembelajaran (menulis buku, aktif memberikan pelatihan luring/daring, dan konten pendidikan di media sosial);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memiliki pengalaman mengajar paling sedikit 5 (lima) tahun;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Mendapatkan izin dari kepala sekolah untuk membantu </a:t>
            </a:r>
            <a:r>
              <a:rPr lang="en-US" sz="1800" dirty="0" smtClean="0"/>
              <a:t>                   </a:t>
            </a:r>
            <a:r>
              <a:rPr lang="id-ID" sz="1800" dirty="0" smtClean="0"/>
              <a:t>Kemendikbudristek </a:t>
            </a:r>
            <a:r>
              <a:rPr lang="id-ID" sz="1800" dirty="0"/>
              <a:t>dalam pelaksanaan seleksi program Sekolah </a:t>
            </a:r>
            <a:r>
              <a:rPr lang="en-US" sz="1800" dirty="0" smtClean="0"/>
              <a:t>            </a:t>
            </a:r>
            <a:r>
              <a:rPr lang="id-ID" sz="1800" dirty="0" smtClean="0"/>
              <a:t>Penggerak </a:t>
            </a:r>
            <a:r>
              <a:rPr lang="id-ID" sz="1800" dirty="0"/>
              <a:t>yang dibuktikan dengan melampirkan surat izin atasan </a:t>
            </a:r>
            <a:r>
              <a:rPr lang="en-US" sz="1800" dirty="0" smtClean="0"/>
              <a:t>    </a:t>
            </a:r>
            <a:r>
              <a:rPr lang="id-ID" sz="1800" dirty="0" smtClean="0"/>
              <a:t>(</a:t>
            </a:r>
            <a:r>
              <a:rPr lang="id-ID" sz="1800" dirty="0"/>
              <a:t>format terlampir);</a:t>
            </a:r>
            <a:endParaRPr lang="en-US" sz="1800" dirty="0"/>
          </a:p>
          <a:p>
            <a:pPr marL="285750" indent="-285750">
              <a:buFont typeface="Arial" pitchFamily="34" charset="0"/>
              <a:buChar char="•"/>
            </a:pPr>
            <a:r>
              <a:rPr lang="id-ID" sz="1800" dirty="0"/>
              <a:t>Menandatangani Pakta Integritas (format terlampir).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19560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1619672" y="195486"/>
            <a:ext cx="7056784" cy="460648"/>
          </a:xfrm>
        </p:spPr>
        <p:txBody>
          <a:bodyPr/>
          <a:lstStyle/>
          <a:p>
            <a:r>
              <a:rPr lang="id-ID" sz="2800" dirty="0"/>
              <a:t>Guru </a:t>
            </a:r>
            <a:r>
              <a:rPr lang="en-US" sz="2800" dirty="0" err="1" smtClean="0"/>
              <a:t>SPK</a:t>
            </a:r>
            <a:endParaRPr lang="en-US" sz="2800" dirty="0"/>
          </a:p>
        </p:txBody>
      </p:sp>
      <p:sp>
        <p:nvSpPr>
          <p:cNvPr id="4" name="Content Placeholder 4"/>
          <p:cNvSpPr>
            <a:spLocks noGrp="1"/>
          </p:cNvSpPr>
          <p:nvPr>
            <p:ph idx="10"/>
          </p:nvPr>
        </p:nvSpPr>
        <p:spPr>
          <a:xfrm>
            <a:off x="1547664" y="699542"/>
            <a:ext cx="7488832" cy="4443958"/>
          </a:xfrm>
        </p:spPr>
        <p:txBody>
          <a:bodyPr/>
          <a:lstStyle/>
          <a:p>
            <a:pPr marL="342900" lvl="0" indent="-342900">
              <a:buFont typeface="+mj-lt"/>
              <a:buAutoNum type="arabicPeriod"/>
            </a:pPr>
            <a:r>
              <a:rPr lang="id-ID" sz="1800" dirty="0" smtClean="0"/>
              <a:t>Asal </a:t>
            </a:r>
            <a:r>
              <a:rPr lang="id-ID" sz="1800" dirty="0"/>
              <a:t>SPK sudah berdiri minimal 3 tahun;</a:t>
            </a:r>
          </a:p>
          <a:p>
            <a:pPr marL="342900" lvl="0" indent="-342900">
              <a:buFont typeface="+mj-lt"/>
              <a:buAutoNum type="arabicPeriod"/>
            </a:pPr>
            <a:r>
              <a:rPr lang="id-ID" sz="1800" dirty="0" smtClean="0"/>
              <a:t>Memiliki</a:t>
            </a:r>
            <a:r>
              <a:rPr lang="en-US" sz="1800" dirty="0" smtClean="0"/>
              <a:t> </a:t>
            </a:r>
            <a:r>
              <a:rPr lang="id-ID" sz="1800" dirty="0" smtClean="0"/>
              <a:t>pengalaman</a:t>
            </a:r>
            <a:r>
              <a:rPr lang="en-US" sz="1800" dirty="0" smtClean="0"/>
              <a:t> </a:t>
            </a:r>
            <a:r>
              <a:rPr lang="id-ID" sz="1800" dirty="0" smtClean="0"/>
              <a:t>mengajar </a:t>
            </a:r>
            <a:r>
              <a:rPr lang="id-ID" sz="1800" dirty="0"/>
              <a:t>minimal 5 tahun di SPK;</a:t>
            </a:r>
          </a:p>
          <a:p>
            <a:pPr marL="342900" lvl="0" indent="-342900">
              <a:buFont typeface="+mj-lt"/>
              <a:buAutoNum type="arabicPeriod"/>
            </a:pPr>
            <a:r>
              <a:rPr lang="id-ID" sz="1800" dirty="0" smtClean="0"/>
              <a:t>Status </a:t>
            </a:r>
            <a:r>
              <a:rPr lang="id-ID" sz="1800" dirty="0"/>
              <a:t>guru tetap Yayasan;</a:t>
            </a:r>
          </a:p>
          <a:p>
            <a:pPr marL="342900" lvl="0" indent="-342900">
              <a:buFont typeface="+mj-lt"/>
              <a:buAutoNum type="arabicPeriod"/>
            </a:pPr>
            <a:r>
              <a:rPr lang="id-ID" sz="1800" dirty="0" smtClean="0"/>
              <a:t>Memiliki </a:t>
            </a:r>
            <a:r>
              <a:rPr lang="id-ID" sz="1800" dirty="0"/>
              <a:t>sertifikat mengajar IB School, Cambridge School, atau Sertifikat setara dari program lain: IPC, Pearson, Oxford;</a:t>
            </a:r>
          </a:p>
          <a:p>
            <a:pPr marL="342900" lvl="0" indent="-342900">
              <a:buFont typeface="+mj-lt"/>
              <a:buAutoNum type="arabicPeriod"/>
            </a:pPr>
            <a:r>
              <a:rPr lang="id-ID" sz="1800" dirty="0" smtClean="0"/>
              <a:t>Jenjang </a:t>
            </a:r>
            <a:r>
              <a:rPr lang="id-ID" sz="1800" dirty="0"/>
              <a:t>mengajar:</a:t>
            </a:r>
          </a:p>
          <a:p>
            <a:pPr lvl="0"/>
            <a:r>
              <a:rPr lang="en-US" sz="1800" dirty="0" smtClean="0"/>
              <a:t>       </a:t>
            </a:r>
            <a:r>
              <a:rPr lang="id-ID" sz="1800" dirty="0" smtClean="0"/>
              <a:t>●</a:t>
            </a:r>
            <a:r>
              <a:rPr lang="en-US" sz="1800" dirty="0" smtClean="0"/>
              <a:t> </a:t>
            </a:r>
            <a:r>
              <a:rPr lang="id-ID" sz="1800" dirty="0" smtClean="0"/>
              <a:t>IB School: PYP, MYP, DP</a:t>
            </a:r>
          </a:p>
          <a:p>
            <a:pPr lvl="0"/>
            <a:r>
              <a:rPr lang="en-US" sz="1800" dirty="0" smtClean="0"/>
              <a:t>       </a:t>
            </a:r>
            <a:r>
              <a:rPr lang="id-ID" sz="1800" dirty="0" smtClean="0"/>
              <a:t>●</a:t>
            </a:r>
            <a:r>
              <a:rPr lang="en-US" sz="1800" dirty="0" smtClean="0"/>
              <a:t> </a:t>
            </a:r>
            <a:r>
              <a:rPr lang="id-ID" sz="1800" dirty="0" smtClean="0"/>
              <a:t>Cambridge</a:t>
            </a:r>
            <a:r>
              <a:rPr lang="en-US" sz="1800" dirty="0" smtClean="0"/>
              <a:t> </a:t>
            </a:r>
            <a:r>
              <a:rPr lang="id-ID" sz="1800" dirty="0" smtClean="0"/>
              <a:t>School:</a:t>
            </a:r>
            <a:r>
              <a:rPr lang="en-US" sz="1800" dirty="0" smtClean="0"/>
              <a:t> </a:t>
            </a:r>
            <a:r>
              <a:rPr lang="id-ID" sz="1800" dirty="0" smtClean="0"/>
              <a:t>Primary, Secondary, IGCSE, A-Level</a:t>
            </a:r>
          </a:p>
          <a:p>
            <a:pPr lvl="0"/>
            <a:r>
              <a:rPr lang="en-US" sz="1800" dirty="0" smtClean="0"/>
              <a:t>       </a:t>
            </a:r>
            <a:r>
              <a:rPr lang="id-ID" sz="1800" dirty="0" smtClean="0"/>
              <a:t>●</a:t>
            </a:r>
            <a:r>
              <a:rPr lang="en-US" sz="1800" dirty="0" smtClean="0"/>
              <a:t> </a:t>
            </a:r>
            <a:r>
              <a:rPr lang="id-ID" sz="1800" dirty="0" smtClean="0"/>
              <a:t>Program lain: jenjang setara TK, SD, SMP, SMA</a:t>
            </a:r>
          </a:p>
          <a:p>
            <a:pPr marL="400050" lvl="0" indent="-400050">
              <a:buFont typeface="+mj-lt"/>
              <a:buAutoNum type="arabicPeriod" startAt="6"/>
            </a:pPr>
            <a:r>
              <a:rPr lang="id-ID" sz="1800" dirty="0" smtClean="0"/>
              <a:t>Mendapatkan </a:t>
            </a:r>
            <a:r>
              <a:rPr lang="id-ID" sz="1800" dirty="0"/>
              <a:t>izin dari kepala sekolah dan yayasan untuk membantu </a:t>
            </a:r>
            <a:r>
              <a:rPr lang="id-ID" sz="1800" dirty="0" smtClean="0"/>
              <a:t>Kemendikbudristek</a:t>
            </a:r>
            <a:r>
              <a:rPr lang="en-US" sz="1800" dirty="0" smtClean="0"/>
              <a:t> </a:t>
            </a:r>
            <a:r>
              <a:rPr lang="id-ID" sz="1800" dirty="0" smtClean="0"/>
              <a:t>dalam </a:t>
            </a:r>
            <a:r>
              <a:rPr lang="id-ID" sz="1800" dirty="0"/>
              <a:t>pelaksanaan seleksi program SekolahPenggerak yang dibuktikan dibuktikan dengan melampirkan surat izin atasan (format terlampir);</a:t>
            </a:r>
          </a:p>
          <a:p>
            <a:pPr marL="400050" lvl="0" indent="-400050">
              <a:buFont typeface="+mj-lt"/>
              <a:buAutoNum type="arabicPeriod" startAt="6"/>
            </a:pPr>
            <a:r>
              <a:rPr lang="id-ID" sz="1800" dirty="0" smtClean="0"/>
              <a:t>Menandatangani </a:t>
            </a:r>
            <a:r>
              <a:rPr lang="id-ID" sz="1800" dirty="0"/>
              <a:t>Pakta Integritas (format terlampir).</a:t>
            </a:r>
          </a:p>
        </p:txBody>
      </p:sp>
    </p:spTree>
    <p:extLst>
      <p:ext uri="{BB962C8B-B14F-4D97-AF65-F5344CB8AC3E}">
        <p14:creationId xmlns:p14="http://schemas.microsoft.com/office/powerpoint/2010/main" val="394417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1691680" y="267494"/>
            <a:ext cx="7056784" cy="460648"/>
          </a:xfrm>
        </p:spPr>
        <p:txBody>
          <a:bodyPr/>
          <a:lstStyle/>
          <a:p>
            <a:r>
              <a:rPr lang="id-ID" sz="2800" dirty="0"/>
              <a:t>Pengawas Sekolah/ Penilik</a:t>
            </a:r>
            <a:endParaRPr lang="en-US" sz="2800" dirty="0"/>
          </a:p>
        </p:txBody>
      </p:sp>
      <p:sp>
        <p:nvSpPr>
          <p:cNvPr id="4" name="Content Placeholder 4"/>
          <p:cNvSpPr>
            <a:spLocks noGrp="1"/>
          </p:cNvSpPr>
          <p:nvPr>
            <p:ph idx="10"/>
          </p:nvPr>
        </p:nvSpPr>
        <p:spPr>
          <a:xfrm>
            <a:off x="1403648" y="987574"/>
            <a:ext cx="6912768" cy="4155926"/>
          </a:xfrm>
        </p:spPr>
        <p:txBody>
          <a:bodyPr/>
          <a:lstStyle/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Memiliki sisa masa tugas minimal 2 tahun;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 smtClean="0"/>
              <a:t>Pengalaman</a:t>
            </a:r>
            <a:r>
              <a:rPr lang="en-US" sz="1800" dirty="0" smtClean="0"/>
              <a:t> </a:t>
            </a:r>
            <a:r>
              <a:rPr lang="id-ID" sz="1800" dirty="0" smtClean="0"/>
              <a:t>menjadi </a:t>
            </a:r>
            <a:r>
              <a:rPr lang="id-ID" sz="1800" dirty="0"/>
              <a:t>pengawas/penilik minimal 5 tahun;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 smtClean="0"/>
              <a:t>Pernah</a:t>
            </a:r>
            <a:r>
              <a:rPr lang="en-US" sz="1800" dirty="0" smtClean="0"/>
              <a:t> </a:t>
            </a:r>
            <a:r>
              <a:rPr lang="id-ID" sz="1800" dirty="0" smtClean="0"/>
              <a:t>menjad</a:t>
            </a:r>
            <a:r>
              <a:rPr lang="en-US" sz="1800" dirty="0" smtClean="0"/>
              <a:t>i </a:t>
            </a:r>
            <a:r>
              <a:rPr lang="id-ID" sz="1800" dirty="0" smtClean="0"/>
              <a:t>Pengawas Berprestasi/mendapatkan </a:t>
            </a:r>
            <a:r>
              <a:rPr lang="en-US" sz="1800" dirty="0" smtClean="0"/>
              <a:t>         </a:t>
            </a:r>
            <a:r>
              <a:rPr lang="id-ID" sz="1800" dirty="0" smtClean="0"/>
              <a:t>penghargaan min. tingkat Kabupaten/Kota atau aktif berbagi praktik baik terkait pembelajaran (menulis buku, aktif </a:t>
            </a:r>
            <a:r>
              <a:rPr lang="en-US" sz="1800" dirty="0" smtClean="0"/>
              <a:t>         </a:t>
            </a:r>
            <a:r>
              <a:rPr lang="id-ID" sz="1800" dirty="0" smtClean="0"/>
              <a:t>memberikan pelatihan luring/daring, konten pendidikan di </a:t>
            </a:r>
            <a:r>
              <a:rPr lang="en-US" sz="1800" dirty="0" smtClean="0"/>
              <a:t>   </a:t>
            </a:r>
            <a:r>
              <a:rPr lang="id-ID" sz="1800" dirty="0" smtClean="0"/>
              <a:t>media sosial, dll.);</a:t>
            </a:r>
            <a:endParaRPr lang="en-US" sz="1800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1800" dirty="0"/>
              <a:t>M</a:t>
            </a:r>
            <a:r>
              <a:rPr lang="id-ID" sz="1800" dirty="0" smtClean="0"/>
              <a:t>endapat </a:t>
            </a:r>
            <a:r>
              <a:rPr lang="id-ID" sz="1800" dirty="0"/>
              <a:t>izin dari atasan untuk membantu </a:t>
            </a:r>
            <a:r>
              <a:rPr lang="en-US" sz="1800" dirty="0" smtClean="0"/>
              <a:t>                          </a:t>
            </a:r>
            <a:r>
              <a:rPr lang="id-ID" sz="1800" dirty="0" smtClean="0"/>
              <a:t>Kemendikbudristek </a:t>
            </a:r>
            <a:r>
              <a:rPr lang="id-ID" sz="1800" dirty="0"/>
              <a:t>dalam pelaksanaan seleksi program </a:t>
            </a:r>
            <a:r>
              <a:rPr lang="en-US" sz="1800" dirty="0" smtClean="0"/>
              <a:t>        </a:t>
            </a:r>
            <a:r>
              <a:rPr lang="id-ID" sz="1800" dirty="0" smtClean="0"/>
              <a:t>Sekolah </a:t>
            </a:r>
            <a:r>
              <a:rPr lang="id-ID" sz="1800" dirty="0"/>
              <a:t>Penggerak yang dibuktikan dengan melampirkan </a:t>
            </a:r>
            <a:r>
              <a:rPr lang="en-US" sz="1800" dirty="0" smtClean="0"/>
              <a:t>    </a:t>
            </a:r>
            <a:r>
              <a:rPr lang="id-ID" sz="1800" dirty="0" smtClean="0"/>
              <a:t>surat </a:t>
            </a:r>
            <a:r>
              <a:rPr lang="id-ID" sz="1800" dirty="0"/>
              <a:t>izin atasan (format terlampir);</a:t>
            </a:r>
            <a:endParaRPr lang="en-US" sz="1800" dirty="0"/>
          </a:p>
          <a:p>
            <a:pPr marL="285750" indent="-285750">
              <a:buFont typeface="Arial" pitchFamily="34" charset="0"/>
              <a:buChar char="•"/>
            </a:pPr>
            <a:r>
              <a:rPr lang="id-ID" sz="1800" dirty="0"/>
              <a:t>Menandatangani Pakta Integritas (format terlampir).</a:t>
            </a:r>
          </a:p>
        </p:txBody>
      </p:sp>
    </p:spTree>
    <p:extLst>
      <p:ext uri="{BB962C8B-B14F-4D97-AF65-F5344CB8AC3E}">
        <p14:creationId xmlns:p14="http://schemas.microsoft.com/office/powerpoint/2010/main" val="3602018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1619672" y="267494"/>
            <a:ext cx="7056784" cy="460648"/>
          </a:xfrm>
        </p:spPr>
        <p:txBody>
          <a:bodyPr/>
          <a:lstStyle/>
          <a:p>
            <a:r>
              <a:rPr lang="id-ID" sz="2800" dirty="0"/>
              <a:t>Kepala Sekolah SPK</a:t>
            </a:r>
            <a:endParaRPr lang="en-US" sz="2800" dirty="0"/>
          </a:p>
        </p:txBody>
      </p:sp>
      <p:sp>
        <p:nvSpPr>
          <p:cNvPr id="4" name="Content Placeholder 4"/>
          <p:cNvSpPr>
            <a:spLocks noGrp="1"/>
          </p:cNvSpPr>
          <p:nvPr>
            <p:ph idx="10"/>
          </p:nvPr>
        </p:nvSpPr>
        <p:spPr>
          <a:xfrm>
            <a:off x="1403648" y="987574"/>
            <a:ext cx="7128792" cy="2995737"/>
          </a:xfrm>
        </p:spPr>
        <p:txBody>
          <a:bodyPr/>
          <a:lstStyle/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Asal SPK sudah berdiri minimal 3 tahun;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Memiliki pengalaman mengajar minimal 5 tahun;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Memiliki pengalaman menjadi Kepala Sekolah minimal 2 tahun di SPK saat ini;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Memiliki sertifikat mengajar IB School, Cambridge School, </a:t>
            </a:r>
            <a:r>
              <a:rPr lang="en-US" sz="1800" dirty="0" smtClean="0"/>
              <a:t>          </a:t>
            </a:r>
            <a:r>
              <a:rPr lang="id-ID" sz="1800" dirty="0" smtClean="0"/>
              <a:t>atau </a:t>
            </a:r>
            <a:r>
              <a:rPr lang="id-ID" sz="1800" dirty="0"/>
              <a:t>Sertifikat setara dari program lain: IPC, Pearson, Oxford;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Status karyawan tetap yayasan;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Mendapatkan izin dari yayasan untuk membantu Kemendikbudristek dalam pelaksanaan seleksi program Sekolah </a:t>
            </a:r>
            <a:r>
              <a:rPr lang="en-US" sz="1800" dirty="0" smtClean="0"/>
              <a:t>              </a:t>
            </a:r>
            <a:r>
              <a:rPr lang="id-ID" sz="1800" dirty="0" smtClean="0"/>
              <a:t>Penggerak </a:t>
            </a:r>
            <a:r>
              <a:rPr lang="id-ID" sz="1800" dirty="0"/>
              <a:t>yang dibuktikan dengan melampirkan surat izin </a:t>
            </a:r>
            <a:r>
              <a:rPr lang="en-US" sz="1800" dirty="0" smtClean="0"/>
              <a:t>    </a:t>
            </a:r>
            <a:r>
              <a:rPr lang="id-ID" sz="1800" dirty="0" smtClean="0"/>
              <a:t>atasan </a:t>
            </a:r>
            <a:r>
              <a:rPr lang="id-ID" sz="1800" dirty="0"/>
              <a:t>(format terlampir);</a:t>
            </a:r>
            <a:endParaRPr lang="en-US" sz="1800" dirty="0"/>
          </a:p>
          <a:p>
            <a:pPr marL="285750" indent="-285750">
              <a:buFont typeface="Arial" pitchFamily="34" charset="0"/>
              <a:buChar char="•"/>
            </a:pPr>
            <a:r>
              <a:rPr lang="id-ID" sz="1800" dirty="0"/>
              <a:t>Menandatangani Pakta Integritas (format terlampir).</a:t>
            </a:r>
          </a:p>
        </p:txBody>
      </p:sp>
    </p:spTree>
    <p:extLst>
      <p:ext uri="{BB962C8B-B14F-4D97-AF65-F5344CB8AC3E}">
        <p14:creationId xmlns:p14="http://schemas.microsoft.com/office/powerpoint/2010/main" val="2692371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1691680" y="555526"/>
            <a:ext cx="7056784" cy="460648"/>
          </a:xfrm>
        </p:spPr>
        <p:txBody>
          <a:bodyPr/>
          <a:lstStyle/>
          <a:p>
            <a:r>
              <a:rPr lang="id-ID" sz="2800" dirty="0"/>
              <a:t>Dosen Fakultas Psikologi</a:t>
            </a:r>
            <a:endParaRPr lang="en-US" sz="2800" dirty="0"/>
          </a:p>
        </p:txBody>
      </p:sp>
      <p:sp>
        <p:nvSpPr>
          <p:cNvPr id="4" name="Content Placeholder 4"/>
          <p:cNvSpPr>
            <a:spLocks noGrp="1"/>
          </p:cNvSpPr>
          <p:nvPr>
            <p:ph idx="10"/>
          </p:nvPr>
        </p:nvSpPr>
        <p:spPr>
          <a:xfrm>
            <a:off x="1403648" y="1275606"/>
            <a:ext cx="6912768" cy="2995737"/>
          </a:xfrm>
        </p:spPr>
        <p:txBody>
          <a:bodyPr/>
          <a:lstStyle/>
          <a:p>
            <a:pPr marL="285750" lvl="0" indent="-285750">
              <a:buFont typeface="Arial" pitchFamily="34" charset="0"/>
              <a:buChar char="•"/>
            </a:pPr>
            <a:r>
              <a:rPr lang="id-ID" sz="2000" dirty="0"/>
              <a:t>Dosen Tetap;</a:t>
            </a:r>
            <a:endParaRPr lang="en-US" sz="2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2000" dirty="0"/>
              <a:t>Memiliki NIDN;</a:t>
            </a:r>
            <a:endParaRPr lang="en-US" sz="2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2000" dirty="0"/>
              <a:t>Pengalaman mengajar minimal 2 tahun;</a:t>
            </a:r>
            <a:endParaRPr lang="en-US" sz="2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2000" dirty="0" smtClean="0"/>
              <a:t>Mendapatkan </a:t>
            </a:r>
            <a:r>
              <a:rPr lang="id-ID" sz="2000" dirty="0"/>
              <a:t>izin dari pimpinan untuk membantu </a:t>
            </a:r>
            <a:r>
              <a:rPr lang="en-US" sz="2000" dirty="0" smtClean="0"/>
              <a:t>         </a:t>
            </a:r>
            <a:r>
              <a:rPr lang="id-ID" sz="2000" dirty="0" smtClean="0"/>
              <a:t>Kemendikbudristek </a:t>
            </a:r>
            <a:r>
              <a:rPr lang="id-ID" sz="2000" dirty="0"/>
              <a:t>dalam pelaksanaan seleksi </a:t>
            </a:r>
            <a:r>
              <a:rPr lang="en-US" sz="2000" dirty="0" smtClean="0"/>
              <a:t>            </a:t>
            </a:r>
            <a:r>
              <a:rPr lang="id-ID" sz="2000" dirty="0" smtClean="0"/>
              <a:t>program </a:t>
            </a:r>
            <a:r>
              <a:rPr lang="id-ID" sz="2000" dirty="0"/>
              <a:t>Sekolah Penggerak yang dibuktikan yang </a:t>
            </a:r>
            <a:r>
              <a:rPr lang="en-US" sz="2000" dirty="0" smtClean="0"/>
              <a:t>          </a:t>
            </a:r>
            <a:r>
              <a:rPr lang="id-ID" sz="2000" dirty="0" smtClean="0"/>
              <a:t>dibuktikan </a:t>
            </a:r>
            <a:r>
              <a:rPr lang="id-ID" sz="2000" dirty="0"/>
              <a:t>dengan melampirkan surat izin atasan </a:t>
            </a:r>
            <a:r>
              <a:rPr lang="en-US" sz="2000" dirty="0" smtClean="0"/>
              <a:t>               </a:t>
            </a:r>
            <a:r>
              <a:rPr lang="id-ID" sz="2000" dirty="0" smtClean="0"/>
              <a:t>(</a:t>
            </a:r>
            <a:r>
              <a:rPr lang="id-ID" sz="2000" dirty="0"/>
              <a:t>format terlampir);</a:t>
            </a:r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id-ID" sz="2000" dirty="0"/>
              <a:t>Menandatangani Pakta Integritas (format terlampir).</a:t>
            </a:r>
          </a:p>
        </p:txBody>
      </p:sp>
    </p:spTree>
    <p:extLst>
      <p:ext uri="{BB962C8B-B14F-4D97-AF65-F5344CB8AC3E}">
        <p14:creationId xmlns:p14="http://schemas.microsoft.com/office/powerpoint/2010/main" val="2692371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1691680" y="339502"/>
            <a:ext cx="7056784" cy="460648"/>
          </a:xfrm>
        </p:spPr>
        <p:txBody>
          <a:bodyPr/>
          <a:lstStyle/>
          <a:p>
            <a:r>
              <a:rPr lang="id-ID" sz="3200" dirty="0"/>
              <a:t>Dosen Fakultas Pendidikan</a:t>
            </a:r>
            <a:endParaRPr lang="en-US" sz="3200" dirty="0"/>
          </a:p>
        </p:txBody>
      </p:sp>
      <p:sp>
        <p:nvSpPr>
          <p:cNvPr id="4" name="Content Placeholder 4"/>
          <p:cNvSpPr>
            <a:spLocks noGrp="1"/>
          </p:cNvSpPr>
          <p:nvPr>
            <p:ph idx="10"/>
          </p:nvPr>
        </p:nvSpPr>
        <p:spPr>
          <a:xfrm>
            <a:off x="1259632" y="1131590"/>
            <a:ext cx="7884368" cy="2995737"/>
          </a:xfrm>
        </p:spPr>
        <p:txBody>
          <a:bodyPr/>
          <a:lstStyle/>
          <a:p>
            <a:pPr marL="285750" lvl="0" indent="-285750">
              <a:buFont typeface="Arial" pitchFamily="34" charset="0"/>
              <a:buChar char="•"/>
            </a:pPr>
            <a:r>
              <a:rPr lang="id-ID" sz="2400" dirty="0"/>
              <a:t>Dosen Tetap;</a:t>
            </a:r>
            <a:endParaRPr lang="en-US" sz="24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2400" dirty="0"/>
              <a:t>Memiliki NIDN;</a:t>
            </a:r>
            <a:endParaRPr lang="en-US" sz="24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2400" dirty="0"/>
              <a:t>Pengalaman mengajar minimal 2 tahun;</a:t>
            </a:r>
            <a:endParaRPr lang="en-US" sz="24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2400" dirty="0"/>
              <a:t>Mendapatkan izin dari pimpinan untuk </a:t>
            </a:r>
            <a:r>
              <a:rPr lang="id-ID" sz="2400" dirty="0" smtClean="0"/>
              <a:t>membantu </a:t>
            </a:r>
            <a:r>
              <a:rPr lang="en-US" sz="2400" dirty="0" smtClean="0"/>
              <a:t>  </a:t>
            </a:r>
            <a:r>
              <a:rPr lang="id-ID" sz="2400" dirty="0" smtClean="0"/>
              <a:t>Kemendikbudristek </a:t>
            </a:r>
            <a:r>
              <a:rPr lang="id-ID" sz="2400" dirty="0"/>
              <a:t>dalam </a:t>
            </a:r>
            <a:r>
              <a:rPr lang="en-US" sz="2400" dirty="0" smtClean="0"/>
              <a:t> </a:t>
            </a:r>
            <a:r>
              <a:rPr lang="id-ID" sz="2400" dirty="0" smtClean="0"/>
              <a:t>pelaksanaan </a:t>
            </a:r>
            <a:r>
              <a:rPr lang="id-ID" sz="2400" dirty="0"/>
              <a:t>seleksi </a:t>
            </a:r>
            <a:r>
              <a:rPr lang="en-US" sz="2400" dirty="0" smtClean="0"/>
              <a:t>        </a:t>
            </a:r>
            <a:r>
              <a:rPr lang="id-ID" sz="2400" dirty="0" smtClean="0"/>
              <a:t>program </a:t>
            </a:r>
            <a:r>
              <a:rPr lang="id-ID" sz="2400" dirty="0"/>
              <a:t>Sekolah </a:t>
            </a:r>
            <a:r>
              <a:rPr lang="en-US" sz="2400" dirty="0" smtClean="0"/>
              <a:t> </a:t>
            </a:r>
            <a:r>
              <a:rPr lang="id-ID" sz="2400" dirty="0" smtClean="0"/>
              <a:t>Penggerak </a:t>
            </a:r>
            <a:r>
              <a:rPr lang="id-ID" sz="2400" dirty="0"/>
              <a:t>yang dibuktikan </a:t>
            </a:r>
            <a:r>
              <a:rPr lang="en-US" sz="2400" dirty="0" smtClean="0"/>
              <a:t>          </a:t>
            </a:r>
            <a:r>
              <a:rPr lang="id-ID" sz="2400" dirty="0" smtClean="0"/>
              <a:t>dengan </a:t>
            </a:r>
            <a:r>
              <a:rPr lang="id-ID" sz="2400" dirty="0"/>
              <a:t>yang </a:t>
            </a:r>
            <a:r>
              <a:rPr lang="en-US" sz="2400" dirty="0" smtClean="0"/>
              <a:t> </a:t>
            </a:r>
            <a:r>
              <a:rPr lang="id-ID" sz="2400" dirty="0" smtClean="0"/>
              <a:t>dibuktikan </a:t>
            </a:r>
            <a:r>
              <a:rPr lang="id-ID" sz="2400" dirty="0"/>
              <a:t>dengan melampirkan surat </a:t>
            </a:r>
            <a:r>
              <a:rPr lang="en-US" sz="2400" dirty="0" smtClean="0"/>
              <a:t>    </a:t>
            </a:r>
            <a:r>
              <a:rPr lang="id-ID" sz="2400" dirty="0" smtClean="0"/>
              <a:t>izin</a:t>
            </a:r>
            <a:r>
              <a:rPr lang="en-US" sz="2400" dirty="0" smtClean="0"/>
              <a:t>  </a:t>
            </a:r>
            <a:r>
              <a:rPr lang="id-ID" sz="2400" dirty="0" smtClean="0"/>
              <a:t>atasan </a:t>
            </a:r>
            <a:r>
              <a:rPr lang="id-ID" sz="2400" dirty="0"/>
              <a:t>(format terlampir);</a:t>
            </a:r>
            <a:endParaRPr lang="en-US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id-ID" sz="2400" dirty="0"/>
              <a:t>Menandatangani Pakta Integritas (format terlampir</a:t>
            </a:r>
            <a:r>
              <a:rPr lang="id-ID" sz="2400" dirty="0" smtClean="0"/>
              <a:t>)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692371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1619672" y="267494"/>
            <a:ext cx="7056784" cy="460648"/>
          </a:xfrm>
        </p:spPr>
        <p:txBody>
          <a:bodyPr/>
          <a:lstStyle/>
          <a:p>
            <a:r>
              <a:rPr lang="id-ID" sz="3200" dirty="0"/>
              <a:t>Praktisi Pendidikan</a:t>
            </a:r>
            <a:endParaRPr lang="en-US" sz="3200" dirty="0"/>
          </a:p>
        </p:txBody>
      </p:sp>
      <p:sp>
        <p:nvSpPr>
          <p:cNvPr id="4" name="Content Placeholder 4"/>
          <p:cNvSpPr>
            <a:spLocks noGrp="1"/>
          </p:cNvSpPr>
          <p:nvPr>
            <p:ph idx="10"/>
          </p:nvPr>
        </p:nvSpPr>
        <p:spPr>
          <a:xfrm>
            <a:off x="1475656" y="987574"/>
            <a:ext cx="7416824" cy="3816424"/>
          </a:xfrm>
        </p:spPr>
        <p:txBody>
          <a:bodyPr/>
          <a:lstStyle/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Pengalaman mengajar atau pendampingan sekolah min 3 tahun;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Pernah mendapatkan penghargaan minimal setingkat Kabupaten/Kota atau aktif berbagi praktik baik terkait pembelajaran (menulis buku, aktif memberikan pelatihan luring/daring, </a:t>
            </a:r>
            <a:r>
              <a:rPr lang="id-ID" sz="1800" dirty="0" smtClean="0"/>
              <a:t>konten</a:t>
            </a:r>
            <a:r>
              <a:rPr lang="en-US" sz="1800" dirty="0" smtClean="0"/>
              <a:t>                </a:t>
            </a:r>
            <a:r>
              <a:rPr lang="id-ID" sz="1800" dirty="0" smtClean="0"/>
              <a:t> </a:t>
            </a:r>
            <a:r>
              <a:rPr lang="id-ID" sz="1800" dirty="0"/>
              <a:t>pendidikan di media sosial, dll.);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Mendapatkan izin dari pimpinan untuk membantu </a:t>
            </a:r>
            <a:r>
              <a:rPr lang="en-US" sz="1800" dirty="0" smtClean="0"/>
              <a:t>                            </a:t>
            </a:r>
            <a:r>
              <a:rPr lang="id-ID" sz="1800" dirty="0" smtClean="0"/>
              <a:t>Kemendikbudristek </a:t>
            </a:r>
            <a:r>
              <a:rPr lang="id-ID" sz="1800" dirty="0"/>
              <a:t>dalam pelaksanaan seleksi program Sekolah Penggerak yang dibuktikan dengan melampirkan surat izin </a:t>
            </a:r>
            <a:r>
              <a:rPr lang="en-US" sz="1800" dirty="0" smtClean="0"/>
              <a:t>                    </a:t>
            </a:r>
            <a:r>
              <a:rPr lang="id-ID" sz="1800" dirty="0" smtClean="0"/>
              <a:t>atasan </a:t>
            </a:r>
            <a:r>
              <a:rPr lang="id-ID" sz="1800" dirty="0"/>
              <a:t>(format terlampir) jika berada di bawah institusi dan surat kesanggupan (dengan rekomendasi) jika praktisi independen </a:t>
            </a:r>
            <a:r>
              <a:rPr lang="en-US" sz="1800" dirty="0" smtClean="0"/>
              <a:t>              </a:t>
            </a:r>
            <a:r>
              <a:rPr lang="id-ID" sz="1800" dirty="0" smtClean="0"/>
              <a:t>(</a:t>
            </a:r>
            <a:r>
              <a:rPr lang="id-ID" sz="1800" dirty="0"/>
              <a:t>format terlampir);</a:t>
            </a:r>
            <a:endParaRPr lang="en-US" sz="1800" dirty="0"/>
          </a:p>
          <a:p>
            <a:pPr marL="285750" indent="-285750">
              <a:buFont typeface="Arial" pitchFamily="34" charset="0"/>
              <a:buChar char="•"/>
            </a:pPr>
            <a:r>
              <a:rPr lang="id-ID" sz="1800" dirty="0"/>
              <a:t>Menandangani Pakta Integritas (format terlampir).</a:t>
            </a:r>
          </a:p>
        </p:txBody>
      </p:sp>
    </p:spTree>
    <p:extLst>
      <p:ext uri="{BB962C8B-B14F-4D97-AF65-F5344CB8AC3E}">
        <p14:creationId xmlns:p14="http://schemas.microsoft.com/office/powerpoint/2010/main" val="527354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1691680" y="555526"/>
            <a:ext cx="7056784" cy="460648"/>
          </a:xfrm>
        </p:spPr>
        <p:txBody>
          <a:bodyPr/>
          <a:lstStyle/>
          <a:p>
            <a:r>
              <a:rPr lang="id-ID" sz="3200" dirty="0"/>
              <a:t>Asesor Profesional</a:t>
            </a:r>
            <a:endParaRPr lang="en-US" sz="3200" dirty="0"/>
          </a:p>
        </p:txBody>
      </p:sp>
      <p:sp>
        <p:nvSpPr>
          <p:cNvPr id="4" name="Content Placeholder 4"/>
          <p:cNvSpPr>
            <a:spLocks noGrp="1"/>
          </p:cNvSpPr>
          <p:nvPr>
            <p:ph idx="10"/>
          </p:nvPr>
        </p:nvSpPr>
        <p:spPr>
          <a:xfrm>
            <a:off x="1619672" y="1203598"/>
            <a:ext cx="6912768" cy="2995737"/>
          </a:xfrm>
        </p:spPr>
        <p:txBody>
          <a:bodyPr/>
          <a:lstStyle/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Memiliki pengalaman menjadi asesor selama min. 3 tahun;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Memiliki sertifikat pelatihan asesor/seleksi/perekrutan;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mendapatkan izin dari pimpinan untuk membantu </a:t>
            </a:r>
            <a:r>
              <a:rPr lang="en-US" sz="1800" dirty="0" smtClean="0"/>
              <a:t>                  </a:t>
            </a:r>
            <a:r>
              <a:rPr lang="id-ID" sz="1800" dirty="0" smtClean="0"/>
              <a:t>Kemendikbudristek </a:t>
            </a:r>
            <a:r>
              <a:rPr lang="id-ID" sz="1800" dirty="0"/>
              <a:t>dalam pelaksanaan seleksi program </a:t>
            </a:r>
            <a:r>
              <a:rPr lang="en-US" sz="1800" dirty="0" smtClean="0"/>
              <a:t>          </a:t>
            </a:r>
            <a:r>
              <a:rPr lang="id-ID" sz="1800" dirty="0" smtClean="0"/>
              <a:t>Sekolah </a:t>
            </a:r>
            <a:r>
              <a:rPr lang="id-ID" sz="1800" dirty="0"/>
              <a:t>Penggerak yang dibuktikan dengan melampirkan </a:t>
            </a:r>
            <a:r>
              <a:rPr lang="en-US" sz="1800" dirty="0" smtClean="0"/>
              <a:t>           </a:t>
            </a:r>
            <a:r>
              <a:rPr lang="id-ID" sz="1800" dirty="0" smtClean="0"/>
              <a:t>surat </a:t>
            </a:r>
            <a:r>
              <a:rPr lang="id-ID" sz="1800" dirty="0"/>
              <a:t>kesanggupan (format terlampir) jika berada di bawah </a:t>
            </a:r>
            <a:r>
              <a:rPr lang="en-US" sz="1800" dirty="0" smtClean="0"/>
              <a:t>             </a:t>
            </a:r>
            <a:r>
              <a:rPr lang="id-ID" sz="1800" dirty="0" smtClean="0"/>
              <a:t>institusi </a:t>
            </a:r>
            <a:r>
              <a:rPr lang="id-ID" sz="1800" dirty="0"/>
              <a:t>dan pakta integritas (dengan rekomendasi) jika </a:t>
            </a:r>
            <a:r>
              <a:rPr lang="en-US" sz="1800" dirty="0" smtClean="0"/>
              <a:t>                </a:t>
            </a:r>
            <a:r>
              <a:rPr lang="id-ID" sz="1800" dirty="0" smtClean="0"/>
              <a:t>asesor </a:t>
            </a:r>
            <a:r>
              <a:rPr lang="id-ID" sz="1800" dirty="0"/>
              <a:t>profesional independen (format terlampir);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Menandangani Pakta Integritas;</a:t>
            </a:r>
            <a:endParaRPr lang="en-US" sz="1800" dirty="0"/>
          </a:p>
          <a:p>
            <a:pPr marL="285750" indent="-285750">
              <a:buFont typeface="Arial" pitchFamily="34" charset="0"/>
              <a:buChar char="•"/>
            </a:pPr>
            <a:r>
              <a:rPr lang="id-ID" sz="1800" dirty="0"/>
              <a:t>Melampirkan sertifikat </a:t>
            </a:r>
            <a:r>
              <a:rPr lang="id-ID" sz="1800" i="1" dirty="0"/>
              <a:t>TSI® </a:t>
            </a:r>
            <a:r>
              <a:rPr lang="id-ID" sz="1800" dirty="0"/>
              <a:t>bagi yang sudah memiliki.</a:t>
            </a:r>
          </a:p>
        </p:txBody>
      </p:sp>
    </p:spTree>
    <p:extLst>
      <p:ext uri="{BB962C8B-B14F-4D97-AF65-F5344CB8AC3E}">
        <p14:creationId xmlns:p14="http://schemas.microsoft.com/office/powerpoint/2010/main" val="527354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1691680" y="411510"/>
            <a:ext cx="7056784" cy="460648"/>
          </a:xfrm>
        </p:spPr>
        <p:txBody>
          <a:bodyPr/>
          <a:lstStyle/>
          <a:p>
            <a:r>
              <a:rPr lang="id-ID" sz="3200" dirty="0" smtClean="0"/>
              <a:t>Widyaiswara/Widyaprada</a:t>
            </a:r>
            <a:endParaRPr lang="en-US" sz="3200" dirty="0"/>
          </a:p>
        </p:txBody>
      </p:sp>
      <p:sp>
        <p:nvSpPr>
          <p:cNvPr id="4" name="Content Placeholder 4"/>
          <p:cNvSpPr>
            <a:spLocks noGrp="1"/>
          </p:cNvSpPr>
          <p:nvPr>
            <p:ph idx="10"/>
          </p:nvPr>
        </p:nvSpPr>
        <p:spPr>
          <a:xfrm>
            <a:off x="1403648" y="987574"/>
            <a:ext cx="7560840" cy="2995737"/>
          </a:xfrm>
        </p:spPr>
        <p:txBody>
          <a:bodyPr/>
          <a:lstStyle/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Pengalaman menjadi Widyaiswara / Widyaprada minimal 3 tahun;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Diutamakan pernah menjadi Guru atau Kepala Sekolah dan atau </a:t>
            </a:r>
            <a:r>
              <a:rPr lang="en-US" sz="1800" dirty="0" smtClean="0"/>
              <a:t> </a:t>
            </a:r>
            <a:r>
              <a:rPr lang="id-ID" sz="1800" dirty="0" smtClean="0"/>
              <a:t>Pengawas </a:t>
            </a:r>
            <a:r>
              <a:rPr lang="id-ID" sz="1800" dirty="0"/>
              <a:t>Sekolah sebelum menjabat sebagai Widyaiswara;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mendapatkan izin dari pimpinan untuk membantu pelaksanaan </a:t>
            </a:r>
            <a:r>
              <a:rPr lang="en-US" sz="1800" dirty="0" smtClean="0"/>
              <a:t>           </a:t>
            </a:r>
            <a:r>
              <a:rPr lang="id-ID" sz="1800" dirty="0" smtClean="0"/>
              <a:t>seleksi </a:t>
            </a:r>
            <a:r>
              <a:rPr lang="id-ID" sz="1800" dirty="0"/>
              <a:t>program Sekolah Penggerak dibuktikan dengan </a:t>
            </a:r>
            <a:r>
              <a:rPr lang="en-US" sz="1800" dirty="0" smtClean="0"/>
              <a:t>                      </a:t>
            </a:r>
            <a:r>
              <a:rPr lang="id-ID" sz="1800" dirty="0" smtClean="0"/>
              <a:t>melampirkan </a:t>
            </a:r>
            <a:r>
              <a:rPr lang="id-ID" sz="1800" dirty="0"/>
              <a:t>surat izin atasan (format terlampir);</a:t>
            </a:r>
            <a:endParaRPr lang="en-US" sz="1800" dirty="0"/>
          </a:p>
          <a:p>
            <a:pPr marL="285750" indent="-285750">
              <a:buFont typeface="Arial" pitchFamily="34" charset="0"/>
              <a:buChar char="•"/>
            </a:pPr>
            <a:r>
              <a:rPr lang="id-ID" sz="1800" dirty="0"/>
              <a:t>Menandatangani Pakta Integritas (format terlampir).</a:t>
            </a:r>
          </a:p>
        </p:txBody>
      </p:sp>
    </p:spTree>
    <p:extLst>
      <p:ext uri="{BB962C8B-B14F-4D97-AF65-F5344CB8AC3E}">
        <p14:creationId xmlns:p14="http://schemas.microsoft.com/office/powerpoint/2010/main" val="527354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1691680" y="555526"/>
            <a:ext cx="7056784" cy="460648"/>
          </a:xfrm>
        </p:spPr>
        <p:txBody>
          <a:bodyPr/>
          <a:lstStyle/>
          <a:p>
            <a:r>
              <a:rPr lang="id-ID" sz="2800" dirty="0"/>
              <a:t>Tutor (tidak merangkap profesi lain)</a:t>
            </a:r>
            <a:endParaRPr lang="en-US" sz="2800" dirty="0"/>
          </a:p>
        </p:txBody>
      </p:sp>
      <p:sp>
        <p:nvSpPr>
          <p:cNvPr id="4" name="Content Placeholder 4"/>
          <p:cNvSpPr>
            <a:spLocks noGrp="1"/>
          </p:cNvSpPr>
          <p:nvPr>
            <p:ph idx="10"/>
          </p:nvPr>
        </p:nvSpPr>
        <p:spPr>
          <a:xfrm>
            <a:off x="1475656" y="1419622"/>
            <a:ext cx="7416824" cy="2995737"/>
          </a:xfrm>
        </p:spPr>
        <p:txBody>
          <a:bodyPr/>
          <a:lstStyle/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Kualifikasi minimal S-1/D-IV;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Tidak merangkap sebagai pendidik/profesi lainnya;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Diutamakan pernah menjadi tutor berprestasi paling rendah </a:t>
            </a:r>
            <a:r>
              <a:rPr lang="en-US" sz="1800" dirty="0" smtClean="0"/>
              <a:t>              </a:t>
            </a:r>
            <a:r>
              <a:rPr lang="id-ID" sz="1800" dirty="0" smtClean="0"/>
              <a:t>tingkat </a:t>
            </a:r>
            <a:r>
              <a:rPr lang="id-ID" sz="1800" dirty="0"/>
              <a:t>Kabupaten/Kota atau mendapatkan penghargaan paling </a:t>
            </a:r>
            <a:r>
              <a:rPr lang="en-US" sz="1800" dirty="0" smtClean="0"/>
              <a:t>      </a:t>
            </a:r>
            <a:r>
              <a:rPr lang="id-ID" sz="1800" dirty="0" smtClean="0"/>
              <a:t>rendah </a:t>
            </a:r>
            <a:r>
              <a:rPr lang="id-ID" sz="1800" dirty="0"/>
              <a:t>setingkat Kabupaten/Kota, dan/atau aktif berbagi praktik </a:t>
            </a:r>
            <a:r>
              <a:rPr lang="en-US" sz="1800" dirty="0" smtClean="0"/>
              <a:t> </a:t>
            </a:r>
            <a:r>
              <a:rPr lang="id-ID" sz="1800" dirty="0" smtClean="0"/>
              <a:t>baik </a:t>
            </a:r>
            <a:r>
              <a:rPr lang="id-ID" sz="1800" dirty="0"/>
              <a:t>terkait pembelajaran (menulis buku, aktif memberikan </a:t>
            </a:r>
            <a:r>
              <a:rPr lang="en-US" sz="1800" dirty="0" smtClean="0"/>
              <a:t>            </a:t>
            </a:r>
            <a:r>
              <a:rPr lang="id-ID" sz="1800" dirty="0" smtClean="0"/>
              <a:t>pelatihan </a:t>
            </a:r>
            <a:r>
              <a:rPr lang="id-ID" sz="1800" dirty="0"/>
              <a:t>luring/daring, dan konten pendidikan di media sosial);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Memiliki pengalaman menjadi tutor paling sedikit 5 (lima) tahun;</a:t>
            </a:r>
            <a:endParaRPr lang="en-US" sz="1800" dirty="0"/>
          </a:p>
          <a:p>
            <a:pPr marL="285750" indent="-285750">
              <a:buFont typeface="Arial" pitchFamily="34" charset="0"/>
              <a:buChar char="•"/>
            </a:pPr>
            <a:r>
              <a:rPr lang="id-ID" sz="1800" dirty="0"/>
              <a:t>Mendapatkan mendapatkan izin dari pimpinan untuk membantu </a:t>
            </a:r>
            <a:r>
              <a:rPr lang="en-US" sz="1800" dirty="0" smtClean="0"/>
              <a:t> </a:t>
            </a:r>
            <a:r>
              <a:rPr lang="id-ID" sz="1800" dirty="0" smtClean="0"/>
              <a:t>pelaksanaan </a:t>
            </a:r>
            <a:r>
              <a:rPr lang="id-ID" sz="1800" dirty="0"/>
              <a:t>seleksi program</a:t>
            </a:r>
          </a:p>
        </p:txBody>
      </p:sp>
    </p:spTree>
    <p:extLst>
      <p:ext uri="{BB962C8B-B14F-4D97-AF65-F5344CB8AC3E}">
        <p14:creationId xmlns:p14="http://schemas.microsoft.com/office/powerpoint/2010/main" val="1026877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1691680" y="555526"/>
            <a:ext cx="7056784" cy="460648"/>
          </a:xfrm>
        </p:spPr>
        <p:txBody>
          <a:bodyPr/>
          <a:lstStyle/>
          <a:p>
            <a:r>
              <a:rPr lang="id-ID" dirty="0"/>
              <a:t>Tutor (tidak merangkap profesi lain)</a:t>
            </a:r>
            <a:endParaRPr lang="en-US" dirty="0"/>
          </a:p>
        </p:txBody>
      </p:sp>
      <p:sp>
        <p:nvSpPr>
          <p:cNvPr id="4" name="Content Placeholder 4"/>
          <p:cNvSpPr>
            <a:spLocks noGrp="1"/>
          </p:cNvSpPr>
          <p:nvPr>
            <p:ph idx="10"/>
          </p:nvPr>
        </p:nvSpPr>
        <p:spPr>
          <a:xfrm>
            <a:off x="1979712" y="1419622"/>
            <a:ext cx="6912768" cy="2995737"/>
          </a:xfrm>
        </p:spPr>
        <p:txBody>
          <a:bodyPr/>
          <a:lstStyle/>
          <a:p>
            <a:pPr marL="285750" lvl="0" indent="-285750">
              <a:buFont typeface="Arial" pitchFamily="34" charset="0"/>
              <a:buChar char="•"/>
            </a:pPr>
            <a:r>
              <a:rPr lang="id-ID" dirty="0"/>
              <a:t>Pengalaman menjadi Widyaiswara / Widyaprada minimal 3 tahun;</a:t>
            </a:r>
            <a:endParaRPr lang="en-U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dirty="0"/>
              <a:t>Diutamakan pernah menjadi Guru atau Kepala Sekolah dan atau Pengawas Sekolah sebelum menjabat sebagai Widyaiswara;</a:t>
            </a:r>
            <a:endParaRPr lang="en-U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dirty="0"/>
              <a:t>mendapatkan izin dari pimpinan untuk membantu pelaksanaan seleksi program Sekolah Penggerak dibuktikan dengan melampirkan surat izin atasan (format terlampir);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id-ID" dirty="0"/>
              <a:t>Menandatangani Pakta Integritas (format terlampir</a:t>
            </a:r>
            <a:r>
              <a:rPr lang="id-ID" dirty="0" smtClean="0"/>
              <a:t>).</a:t>
            </a:r>
            <a:r>
              <a:rPr lang="id-ID" dirty="0"/>
              <a:t> Sekolah Penggerak yang dibuktikan dengan dibuktikan dengan melampirkan surat izin atasan (format terlampir);.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id-ID" dirty="0" smtClean="0"/>
              <a:t>fMenandatangani </a:t>
            </a:r>
            <a:r>
              <a:rPr lang="id-ID" dirty="0"/>
              <a:t>Pakta Integritas (format terlampir).</a:t>
            </a:r>
          </a:p>
        </p:txBody>
      </p:sp>
    </p:spTree>
    <p:extLst>
      <p:ext uri="{BB962C8B-B14F-4D97-AF65-F5344CB8AC3E}">
        <p14:creationId xmlns:p14="http://schemas.microsoft.com/office/powerpoint/2010/main" val="1026877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1691680" y="555526"/>
            <a:ext cx="7056784" cy="460648"/>
          </a:xfrm>
        </p:spPr>
        <p:txBody>
          <a:bodyPr/>
          <a:lstStyle/>
          <a:p>
            <a:r>
              <a:rPr lang="id-ID" sz="3200" dirty="0"/>
              <a:t>Pendidik PAUD</a:t>
            </a:r>
            <a:endParaRPr lang="en-US" sz="3200" dirty="0"/>
          </a:p>
        </p:txBody>
      </p:sp>
      <p:sp>
        <p:nvSpPr>
          <p:cNvPr id="4" name="Content Placeholder 4"/>
          <p:cNvSpPr>
            <a:spLocks noGrp="1"/>
          </p:cNvSpPr>
          <p:nvPr>
            <p:ph idx="10"/>
          </p:nvPr>
        </p:nvSpPr>
        <p:spPr>
          <a:xfrm>
            <a:off x="1475656" y="1059582"/>
            <a:ext cx="7560840" cy="3960440"/>
          </a:xfrm>
        </p:spPr>
        <p:txBody>
          <a:bodyPr/>
          <a:lstStyle/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Kualifikasi minimal S-1/D-IV;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Diutamakan pernah menjadi Pendidik PAUD berprestasi paling </a:t>
            </a:r>
            <a:r>
              <a:rPr lang="en-US" sz="1800" dirty="0" smtClean="0"/>
              <a:t>          </a:t>
            </a:r>
            <a:r>
              <a:rPr lang="id-ID" sz="1800" dirty="0" smtClean="0"/>
              <a:t>rendah </a:t>
            </a:r>
            <a:r>
              <a:rPr lang="id-ID" sz="1800" dirty="0"/>
              <a:t>tingkat </a:t>
            </a:r>
            <a:r>
              <a:rPr lang="en-US" sz="1800" dirty="0" smtClean="0"/>
              <a:t> </a:t>
            </a:r>
            <a:r>
              <a:rPr lang="id-ID" sz="1800" dirty="0" smtClean="0"/>
              <a:t>Kabupaten/Kota </a:t>
            </a:r>
            <a:r>
              <a:rPr lang="id-ID" sz="1800" dirty="0"/>
              <a:t>atau mendapatkan penghargaan </a:t>
            </a:r>
            <a:r>
              <a:rPr lang="en-US" sz="1800" dirty="0" smtClean="0"/>
              <a:t> </a:t>
            </a:r>
            <a:r>
              <a:rPr lang="id-ID" sz="1800" dirty="0" smtClean="0"/>
              <a:t>paling </a:t>
            </a:r>
            <a:r>
              <a:rPr lang="id-ID" sz="1800" dirty="0"/>
              <a:t>rendah setingkat </a:t>
            </a:r>
            <a:r>
              <a:rPr lang="en-US" sz="1800" dirty="0" smtClean="0"/>
              <a:t> </a:t>
            </a:r>
            <a:r>
              <a:rPr lang="id-ID" sz="1800" dirty="0" smtClean="0"/>
              <a:t>Kabupaten/Kota</a:t>
            </a:r>
            <a:r>
              <a:rPr lang="id-ID" sz="1800" dirty="0"/>
              <a:t>, dan/atau aktif berbagi </a:t>
            </a:r>
            <a:r>
              <a:rPr lang="en-US" sz="1800" dirty="0" smtClean="0"/>
              <a:t>         </a:t>
            </a:r>
            <a:r>
              <a:rPr lang="id-ID" sz="1800" dirty="0" smtClean="0"/>
              <a:t>praktik </a:t>
            </a:r>
            <a:r>
              <a:rPr lang="id-ID" sz="1800" dirty="0"/>
              <a:t>baik terkait pembelajaran </a:t>
            </a:r>
            <a:r>
              <a:rPr lang="en-US" sz="1800" dirty="0" smtClean="0"/>
              <a:t> </a:t>
            </a:r>
            <a:r>
              <a:rPr lang="id-ID" sz="1800" dirty="0" smtClean="0"/>
              <a:t>(</a:t>
            </a:r>
            <a:r>
              <a:rPr lang="id-ID" sz="1800" dirty="0"/>
              <a:t>menulis buku, aktif memberikan pelatihan luring/daring, dan konten pendidikan di media sosial);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Memiliki pengalaman sebagai Pendidik PAUD paling sedikit 5 </a:t>
            </a:r>
            <a:r>
              <a:rPr lang="en-US" sz="1800" dirty="0" smtClean="0"/>
              <a:t>        </a:t>
            </a:r>
            <a:r>
              <a:rPr lang="id-ID" sz="1800" dirty="0" smtClean="0"/>
              <a:t>(</a:t>
            </a:r>
            <a:r>
              <a:rPr lang="id-ID" sz="1800" dirty="0"/>
              <a:t>lima) tahun;</a:t>
            </a:r>
            <a:endParaRPr lang="en-US" sz="18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id-ID" sz="1800" dirty="0"/>
              <a:t>Mendapatkan izin dari kepala satuan pendidikan/ketua yayasan </a:t>
            </a:r>
            <a:r>
              <a:rPr lang="en-US" sz="1800" dirty="0" smtClean="0"/>
              <a:t>   </a:t>
            </a:r>
            <a:r>
              <a:rPr lang="id-ID" sz="1800" dirty="0" smtClean="0"/>
              <a:t>untuk </a:t>
            </a:r>
            <a:r>
              <a:rPr lang="id-ID" sz="1800" dirty="0"/>
              <a:t>menjadi asesor pada Program Sekolah Penggerak yang </a:t>
            </a:r>
            <a:r>
              <a:rPr lang="en-US" sz="1800" dirty="0" smtClean="0"/>
              <a:t>     </a:t>
            </a:r>
            <a:r>
              <a:rPr lang="id-ID" sz="1800" dirty="0" smtClean="0"/>
              <a:t>dibuktikan </a:t>
            </a:r>
            <a:r>
              <a:rPr lang="id-ID" sz="1800" dirty="0"/>
              <a:t>dengan surat izin </a:t>
            </a:r>
            <a:r>
              <a:rPr lang="id-ID" sz="1800" dirty="0" smtClean="0"/>
              <a:t>yang </a:t>
            </a:r>
            <a:r>
              <a:rPr lang="id-ID" sz="1800" dirty="0"/>
              <a:t>diketahui oleh kepala satuan </a:t>
            </a:r>
            <a:r>
              <a:rPr lang="en-US" sz="1800" dirty="0" smtClean="0"/>
              <a:t>    </a:t>
            </a:r>
            <a:r>
              <a:rPr lang="id-ID" sz="1800" dirty="0" smtClean="0"/>
              <a:t>pendidikan/ketua </a:t>
            </a:r>
            <a:r>
              <a:rPr lang="id-ID" sz="1800" dirty="0"/>
              <a:t>yayasan (format terlampir);</a:t>
            </a:r>
            <a:endParaRPr lang="en-US" sz="1800" dirty="0"/>
          </a:p>
          <a:p>
            <a:pPr marL="285750" indent="-285750">
              <a:buFont typeface="Arial" pitchFamily="34" charset="0"/>
              <a:buChar char="•"/>
            </a:pPr>
            <a:r>
              <a:rPr lang="id-ID" sz="1800" dirty="0"/>
              <a:t>Menandatangani Pakta Integritas </a:t>
            </a:r>
            <a:r>
              <a:rPr lang="id-ID" sz="1800" dirty="0" smtClean="0"/>
              <a:t>(</a:t>
            </a:r>
            <a:r>
              <a:rPr lang="en-US" sz="1800" dirty="0" err="1" smtClean="0"/>
              <a:t>ada</a:t>
            </a:r>
            <a:r>
              <a:rPr lang="en-US" sz="1800" dirty="0" smtClean="0"/>
              <a:t> di</a:t>
            </a:r>
            <a:r>
              <a:rPr lang="id-ID" sz="1800" dirty="0" smtClean="0"/>
              <a:t>lampir</a:t>
            </a:r>
            <a:r>
              <a:rPr lang="en-US" sz="1800" dirty="0" smtClean="0"/>
              <a:t>an</a:t>
            </a:r>
            <a:r>
              <a:rPr lang="id-ID" sz="1800" dirty="0" smtClean="0"/>
              <a:t>).</a:t>
            </a:r>
            <a:endParaRPr lang="id-ID" sz="1800" dirty="0"/>
          </a:p>
        </p:txBody>
      </p:sp>
    </p:spTree>
    <p:extLst>
      <p:ext uri="{BB962C8B-B14F-4D97-AF65-F5344CB8AC3E}">
        <p14:creationId xmlns:p14="http://schemas.microsoft.com/office/powerpoint/2010/main" val="10268778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 DAN </a:t>
            </a:r>
            <a:r>
              <a:rPr lang="en-US" dirty="0" err="1" smtClean="0"/>
              <a:t>TRIK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683568" y="771550"/>
            <a:ext cx="8280920" cy="2995737"/>
          </a:xfrm>
        </p:spPr>
        <p:txBody>
          <a:bodyPr/>
          <a:lstStyle/>
          <a:p>
            <a:pPr lvl="1"/>
            <a:r>
              <a:rPr lang="en-US" sz="4000" b="1" dirty="0" err="1">
                <a:solidFill>
                  <a:schemeClr val="bg1">
                    <a:lumMod val="85000"/>
                  </a:schemeClr>
                </a:solidFill>
              </a:rPr>
              <a:t>esai</a:t>
            </a:r>
            <a:r>
              <a:rPr lang="en-US" sz="4000" b="1" dirty="0" smtClean="0">
                <a:solidFill>
                  <a:schemeClr val="bg1">
                    <a:lumMod val="85000"/>
                  </a:schemeClr>
                </a:solidFill>
              </a:rPr>
              <a:t>;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jawab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sesuai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pengalaman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yang          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dilakukan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en-US" sz="4000" b="1" dirty="0" err="1">
                <a:solidFill>
                  <a:schemeClr val="bg1">
                    <a:lumMod val="85000"/>
                  </a:schemeClr>
                </a:solidFill>
              </a:rPr>
              <a:t>simulasi</a:t>
            </a:r>
            <a:r>
              <a:rPr lang="en-US" sz="4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4000" b="1" dirty="0" err="1">
                <a:solidFill>
                  <a:schemeClr val="bg1">
                    <a:lumMod val="85000"/>
                  </a:schemeClr>
                </a:solidFill>
              </a:rPr>
              <a:t>mengajar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;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pendahuluan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, 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inti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kegiatan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penutup</a:t>
            </a: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Cara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penyampaian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, media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pendukung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en-US" sz="4000" b="1" dirty="0" err="1">
                <a:solidFill>
                  <a:schemeClr val="bg1">
                    <a:lumMod val="85000"/>
                  </a:schemeClr>
                </a:solidFill>
              </a:rPr>
              <a:t>wawancara</a:t>
            </a:r>
            <a:r>
              <a:rPr lang="en-US" sz="4000" b="1" dirty="0" smtClean="0">
                <a:solidFill>
                  <a:schemeClr val="bg1">
                    <a:lumMod val="85000"/>
                  </a:schemeClr>
                </a:solidFill>
              </a:rPr>
              <a:t>;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jawab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berdasarkan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         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pengalaman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gambarkan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secara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          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spesifik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detail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04747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704" y="699542"/>
            <a:ext cx="6912768" cy="460648"/>
          </a:xfrm>
        </p:spPr>
        <p:txBody>
          <a:bodyPr/>
          <a:lstStyle/>
          <a:p>
            <a:r>
              <a:rPr lang="en-US" dirty="0" smtClean="0"/>
              <a:t>HAL YANG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DIPERHATIKAN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1918048" y="1376213"/>
            <a:ext cx="6470376" cy="2995737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en-US" sz="2400" b="1" dirty="0" err="1"/>
              <a:t>T</a:t>
            </a:r>
            <a:r>
              <a:rPr lang="en-US" sz="2400" b="1" dirty="0" err="1" smtClean="0"/>
              <a:t>ujuan</a:t>
            </a:r>
            <a:r>
              <a:rPr lang="en-US" sz="2400" b="1" dirty="0" smtClean="0"/>
              <a:t> </a:t>
            </a:r>
          </a:p>
          <a:p>
            <a:pPr marL="342900" indent="-342900">
              <a:buAutoNum type="arabicPeriod"/>
            </a:pPr>
            <a:r>
              <a:rPr lang="en-US" sz="2400" b="1" dirty="0" err="1" smtClean="0"/>
              <a:t>Etika</a:t>
            </a:r>
            <a:endParaRPr lang="en-US" sz="2400" b="1" dirty="0" smtClean="0"/>
          </a:p>
          <a:p>
            <a:pPr marL="342900" indent="-342900">
              <a:buAutoNum type="arabicPeriod"/>
            </a:pPr>
            <a:r>
              <a:rPr lang="en-US" sz="2400" b="1" dirty="0" err="1" smtClean="0"/>
              <a:t>Orientasi</a:t>
            </a:r>
            <a:endParaRPr lang="en-US" sz="2400" b="1" dirty="0" smtClean="0"/>
          </a:p>
          <a:p>
            <a:pPr marL="342900" indent="-342900">
              <a:buAutoNum type="arabicPeriod"/>
            </a:pPr>
            <a:r>
              <a:rPr lang="en-US" sz="2400" b="1" dirty="0" err="1" smtClean="0"/>
              <a:t>Inisiatif</a:t>
            </a:r>
            <a:r>
              <a:rPr lang="en-US" sz="2400" b="1" dirty="0" smtClean="0"/>
              <a:t> </a:t>
            </a:r>
          </a:p>
          <a:p>
            <a:pPr marL="342900" indent="-342900">
              <a:buAutoNum type="arabicPeriod"/>
            </a:pPr>
            <a:r>
              <a:rPr lang="en-US" sz="2400" b="1" dirty="0" err="1" smtClean="0"/>
              <a:t>Kompeten</a:t>
            </a:r>
            <a:r>
              <a:rPr lang="en-US" sz="2400" b="1" dirty="0" smtClean="0"/>
              <a:t> ( </a:t>
            </a:r>
            <a:r>
              <a:rPr lang="en-US" sz="2400" b="1" dirty="0" err="1" smtClean="0"/>
              <a:t>menganalisis</a:t>
            </a:r>
            <a:r>
              <a:rPr lang="en-US" sz="2400" b="1" dirty="0" smtClean="0"/>
              <a:t> 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menilai</a:t>
            </a:r>
            <a:r>
              <a:rPr lang="en-US" sz="2400" b="1" dirty="0" smtClean="0"/>
              <a:t>,  </a:t>
            </a:r>
            <a:r>
              <a:rPr lang="en-US" sz="2400" b="1" dirty="0" err="1" smtClean="0"/>
              <a:t>melatih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mengembangkan</a:t>
            </a:r>
            <a:r>
              <a:rPr lang="en-US" sz="2400" b="1" dirty="0" smtClean="0"/>
              <a:t> , </a:t>
            </a:r>
            <a:r>
              <a:rPr lang="en-US" sz="2400" b="1" dirty="0" err="1" smtClean="0"/>
              <a:t>membawa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pengaruh</a:t>
            </a:r>
            <a:r>
              <a:rPr lang="en-US" sz="2400" b="1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51559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3561194"/>
            <a:ext cx="9144000" cy="576063"/>
          </a:xfrm>
        </p:spPr>
        <p:txBody>
          <a:bodyPr/>
          <a:lstStyle/>
          <a:p>
            <a:r>
              <a:rPr lang="en-US" altLang="ko-KR" sz="3600" dirty="0"/>
              <a:t>Thank you</a:t>
            </a:r>
            <a:endParaRPr lang="ko-KR" altLang="en-US" sz="3600" dirty="0"/>
          </a:p>
        </p:txBody>
      </p:sp>
      <p:pic>
        <p:nvPicPr>
          <p:cNvPr id="4" name="Picture 3" descr="https://belajardiluarkelas.org/wp-content/uploads/sites/7/2017/09/wpid-logo-gerakan-indonesia-pintar-01-jpg.jpe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2427" y1="51443" x2="12427" y2="51443"/>
                        <a14:foregroundMark x1="15146" y1="43633" x2="15146" y2="43633"/>
                        <a14:foregroundMark x1="17282" y1="37861" x2="17282" y2="37861"/>
                        <a14:foregroundMark x1="20388" y1="33107" x2="20388" y2="33107"/>
                        <a14:foregroundMark x1="52039" y1="20713" x2="52039" y2="20713"/>
                        <a14:foregroundMark x1="47961" y1="19525" x2="47961" y2="19525"/>
                        <a14:foregroundMark x1="40971" y1="17148" x2="38252" y2="17148"/>
                        <a14:foregroundMark x1="43107" y1="22581" x2="42718" y2="24958"/>
                        <a14:foregroundMark x1="35146" y1="16808" x2="35146" y2="16808"/>
                        <a14:foregroundMark x1="35922" y1="16469" x2="35922" y2="16469"/>
                        <a14:foregroundMark x1="40000" y1="16808" x2="52816" y2="16808"/>
                        <a14:foregroundMark x1="66796" y1="10187" x2="72039" y2="15959"/>
                        <a14:foregroundMark x1="60000" y1="23090" x2="60000" y2="16469"/>
                        <a14:foregroundMark x1="28350" y1="22581" x2="32039" y2="18676"/>
                        <a14:foregroundMark x1="15146" y1="30390" x2="15146" y2="30390"/>
                        <a14:foregroundMark x1="16311" y1="30390" x2="16893" y2="31919"/>
                        <a14:foregroundMark x1="19029" y1="32767" x2="11068" y2="65365"/>
                        <a14:foregroundMark x1="11068" y1="66893" x2="20000" y2="73514"/>
                        <a14:foregroundMark x1="16893" y1="76740" x2="16893" y2="76740"/>
                        <a14:foregroundMark x1="25243" y1="82173" x2="57864" y2="89474"/>
                        <a14:foregroundMark x1="57282" y1="87267" x2="81942" y2="73514"/>
                        <a14:foregroundMark x1="77864" y1="83362" x2="58252" y2="88285"/>
                        <a14:foregroundMark x1="87573" y1="63837" x2="87184" y2="35484"/>
                        <a14:foregroundMark x1="81942" y1="31239" x2="81942" y2="31239"/>
                        <a14:backgroundMark x1="13786" y1="63837" x2="13786" y2="63837"/>
                        <a14:backgroundMark x1="9709" y1="64177" x2="9709" y2="64177"/>
                        <a14:backgroundMark x1="70680" y1="84041" x2="70680" y2="84041"/>
                        <a14:backgroundMark x1="75146" y1="79117" x2="75146" y2="79117"/>
                        <a14:backgroundMark x1="80000" y1="75891" x2="80000" y2="75891"/>
                        <a14:backgroundMark x1="88155" y1="40917" x2="88155" y2="40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695871"/>
            <a:ext cx="2139315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451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</TotalTime>
  <Words>1172</Words>
  <Application>Microsoft Office PowerPoint</Application>
  <PresentationFormat>On-screen Show (16:9)</PresentationFormat>
  <Paragraphs>121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Custom Design</vt:lpstr>
      <vt:lpstr>PowerPoint Presentation</vt:lpstr>
      <vt:lpstr> TUGAS ASESOR GURU PENGGERAK</vt:lpstr>
      <vt:lpstr>PERSYARATAN PESERTA </vt:lpstr>
      <vt:lpstr>PERSYARATAN UMUM PESERTA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TIP DAN TRIK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User</cp:lastModifiedBy>
  <cp:revision>39</cp:revision>
  <dcterms:created xsi:type="dcterms:W3CDTF">2014-04-01T16:27:38Z</dcterms:created>
  <dcterms:modified xsi:type="dcterms:W3CDTF">2021-10-28T04:25:41Z</dcterms:modified>
</cp:coreProperties>
</file>